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7" r:id="rId2"/>
    <p:sldId id="264" r:id="rId3"/>
    <p:sldId id="266" r:id="rId4"/>
    <p:sldId id="267" r:id="rId5"/>
    <p:sldId id="290" r:id="rId6"/>
    <p:sldId id="286" r:id="rId7"/>
    <p:sldId id="287" r:id="rId8"/>
    <p:sldId id="268" r:id="rId9"/>
    <p:sldId id="285" r:id="rId10"/>
    <p:sldId id="289" r:id="rId11"/>
    <p:sldId id="294" r:id="rId12"/>
    <p:sldId id="27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56A825-E2D8-4D96-B524-B2456FDE0C09}" v="1" dt="2025-05-26T04:53:17.3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9" d="100"/>
          <a:sy n="79" d="100"/>
        </p:scale>
        <p:origin x="773"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nivas Rahul Sapireddy" userId="fdd34320a7066823" providerId="LiveId" clId="{9356A825-E2D8-4D96-B524-B2456FDE0C09}"/>
    <pc:docChg chg="undo custSel addSld delSld modSld">
      <pc:chgData name="Srinivas Rahul Sapireddy" userId="fdd34320a7066823" providerId="LiveId" clId="{9356A825-E2D8-4D96-B524-B2456FDE0C09}" dt="2025-05-26T04:54:37.613" v="16" actId="47"/>
      <pc:docMkLst>
        <pc:docMk/>
      </pc:docMkLst>
      <pc:sldChg chg="modSp mod">
        <pc:chgData name="Srinivas Rahul Sapireddy" userId="fdd34320a7066823" providerId="LiveId" clId="{9356A825-E2D8-4D96-B524-B2456FDE0C09}" dt="2025-05-26T04:53:19.749" v="11" actId="1076"/>
        <pc:sldMkLst>
          <pc:docMk/>
          <pc:sldMk cId="2143094899" sldId="257"/>
        </pc:sldMkLst>
        <pc:spChg chg="mod">
          <ac:chgData name="Srinivas Rahul Sapireddy" userId="fdd34320a7066823" providerId="LiveId" clId="{9356A825-E2D8-4D96-B524-B2456FDE0C09}" dt="2025-05-26T04:53:19.749" v="11" actId="1076"/>
          <ac:spMkLst>
            <pc:docMk/>
            <pc:sldMk cId="2143094899" sldId="257"/>
            <ac:spMk id="9" creationId="{7DE5A848-7FCF-F76A-ED38-02B5156540BB}"/>
          </ac:spMkLst>
        </pc:spChg>
      </pc:sldChg>
      <pc:sldChg chg="del">
        <pc:chgData name="Srinivas Rahul Sapireddy" userId="fdd34320a7066823" providerId="LiveId" clId="{9356A825-E2D8-4D96-B524-B2456FDE0C09}" dt="2025-05-26T04:53:09.359" v="7" actId="47"/>
        <pc:sldMkLst>
          <pc:docMk/>
          <pc:sldMk cId="622961234" sldId="260"/>
        </pc:sldMkLst>
      </pc:sldChg>
      <pc:sldChg chg="del">
        <pc:chgData name="Srinivas Rahul Sapireddy" userId="fdd34320a7066823" providerId="LiveId" clId="{9356A825-E2D8-4D96-B524-B2456FDE0C09}" dt="2025-05-26T04:53:42.739" v="12" actId="47"/>
        <pc:sldMkLst>
          <pc:docMk/>
          <pc:sldMk cId="3027696918" sldId="262"/>
        </pc:sldMkLst>
      </pc:sldChg>
      <pc:sldChg chg="add del">
        <pc:chgData name="Srinivas Rahul Sapireddy" userId="fdd34320a7066823" providerId="LiveId" clId="{9356A825-E2D8-4D96-B524-B2456FDE0C09}" dt="2025-05-26T04:54:03.565" v="14" actId="47"/>
        <pc:sldMkLst>
          <pc:docMk/>
          <pc:sldMk cId="4028098667" sldId="264"/>
        </pc:sldMkLst>
      </pc:sldChg>
      <pc:sldChg chg="del">
        <pc:chgData name="Srinivas Rahul Sapireddy" userId="fdd34320a7066823" providerId="LiveId" clId="{9356A825-E2D8-4D96-B524-B2456FDE0C09}" dt="2025-05-26T04:54:37.613" v="16" actId="47"/>
        <pc:sldMkLst>
          <pc:docMk/>
          <pc:sldMk cId="1767399491" sldId="269"/>
        </pc:sldMkLst>
      </pc:sldChg>
      <pc:sldChg chg="del">
        <pc:chgData name="Srinivas Rahul Sapireddy" userId="fdd34320a7066823" providerId="LiveId" clId="{9356A825-E2D8-4D96-B524-B2456FDE0C09}" dt="2025-05-26T04:54:15.185" v="15" actId="47"/>
        <pc:sldMkLst>
          <pc:docMk/>
          <pc:sldMk cId="3646621464" sldId="271"/>
        </pc:sldMkLst>
      </pc:sldChg>
      <pc:sldChg chg="del">
        <pc:chgData name="Srinivas Rahul Sapireddy" userId="fdd34320a7066823" providerId="LiveId" clId="{9356A825-E2D8-4D96-B524-B2456FDE0C09}" dt="2025-05-26T04:52:54.928" v="6" actId="47"/>
        <pc:sldMkLst>
          <pc:docMk/>
          <pc:sldMk cId="1091307288" sldId="273"/>
        </pc:sldMkLst>
      </pc:sldChg>
      <pc:sldChg chg="del">
        <pc:chgData name="Srinivas Rahul Sapireddy" userId="fdd34320a7066823" providerId="LiveId" clId="{9356A825-E2D8-4D96-B524-B2456FDE0C09}" dt="2025-05-26T04:52:49.290" v="1" actId="47"/>
        <pc:sldMkLst>
          <pc:docMk/>
          <pc:sldMk cId="365864098" sldId="280"/>
        </pc:sldMkLst>
      </pc:sldChg>
      <pc:sldChg chg="del">
        <pc:chgData name="Srinivas Rahul Sapireddy" userId="fdd34320a7066823" providerId="LiveId" clId="{9356A825-E2D8-4D96-B524-B2456FDE0C09}" dt="2025-05-26T04:53:10.591" v="8" actId="47"/>
        <pc:sldMkLst>
          <pc:docMk/>
          <pc:sldMk cId="3131789344" sldId="284"/>
        </pc:sldMkLst>
      </pc:sldChg>
      <pc:sldChg chg="del">
        <pc:chgData name="Srinivas Rahul Sapireddy" userId="fdd34320a7066823" providerId="LiveId" clId="{9356A825-E2D8-4D96-B524-B2456FDE0C09}" dt="2025-05-26T04:52:50.809" v="3" actId="47"/>
        <pc:sldMkLst>
          <pc:docMk/>
          <pc:sldMk cId="3221430233" sldId="293"/>
        </pc:sldMkLst>
      </pc:sldChg>
      <pc:sldChg chg="del">
        <pc:chgData name="Srinivas Rahul Sapireddy" userId="fdd34320a7066823" providerId="LiveId" clId="{9356A825-E2D8-4D96-B524-B2456FDE0C09}" dt="2025-05-26T04:52:50.346" v="2" actId="47"/>
        <pc:sldMkLst>
          <pc:docMk/>
          <pc:sldMk cId="50517311" sldId="297"/>
        </pc:sldMkLst>
      </pc:sldChg>
      <pc:sldChg chg="del">
        <pc:chgData name="Srinivas Rahul Sapireddy" userId="fdd34320a7066823" providerId="LiveId" clId="{9356A825-E2D8-4D96-B524-B2456FDE0C09}" dt="2025-05-26T04:52:48.767" v="0" actId="47"/>
        <pc:sldMkLst>
          <pc:docMk/>
          <pc:sldMk cId="3800443990" sldId="298"/>
        </pc:sldMkLst>
      </pc:sldChg>
      <pc:sldChg chg="del">
        <pc:chgData name="Srinivas Rahul Sapireddy" userId="fdd34320a7066823" providerId="LiveId" clId="{9356A825-E2D8-4D96-B524-B2456FDE0C09}" dt="2025-05-26T04:52:51.828" v="5" actId="47"/>
        <pc:sldMkLst>
          <pc:docMk/>
          <pc:sldMk cId="4139705696" sldId="301"/>
        </pc:sldMkLst>
      </pc:sldChg>
      <pc:sldChg chg="del">
        <pc:chgData name="Srinivas Rahul Sapireddy" userId="fdd34320a7066823" providerId="LiveId" clId="{9356A825-E2D8-4D96-B524-B2456FDE0C09}" dt="2025-05-26T04:52:51.249" v="4" actId="47"/>
        <pc:sldMkLst>
          <pc:docMk/>
          <pc:sldMk cId="2264581293" sldId="30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044B90-0FDE-49C5-8532-791005F6EA72}" type="datetimeFigureOut">
              <a:rPr lang="en-US" smtClean="0"/>
              <a:t>5/25/2025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481C0C-ADD5-47F3-AFF0-4853EB229ED5}" type="slidenum">
              <a:rPr lang="en-US" smtClean="0"/>
              <a:t>‹#›</a:t>
            </a:fld>
            <a:endParaRPr lang="en-US"/>
          </a:p>
        </p:txBody>
      </p:sp>
    </p:spTree>
    <p:extLst>
      <p:ext uri="{BB962C8B-B14F-4D97-AF65-F5344CB8AC3E}">
        <p14:creationId xmlns:p14="http://schemas.microsoft.com/office/powerpoint/2010/main" val="3496319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56B75-504A-476D-A065-441A0BF7E8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5860A6-09BB-268F-A759-37C6B640F6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ACE73F-33BE-6A60-DCE0-54FEAA7DD847}"/>
              </a:ext>
            </a:extLst>
          </p:cNvPr>
          <p:cNvSpPr>
            <a:spLocks noGrp="1"/>
          </p:cNvSpPr>
          <p:nvPr>
            <p:ph type="dt" sz="half" idx="10"/>
          </p:nvPr>
        </p:nvSpPr>
        <p:spPr/>
        <p:txBody>
          <a:bodyPr/>
          <a:lstStyle/>
          <a:p>
            <a:fld id="{81BDFF3A-278A-4E57-B6E6-034236E282EB}" type="datetimeFigureOut">
              <a:rPr lang="en-US" smtClean="0"/>
              <a:t>5/25/2025</a:t>
            </a:fld>
            <a:endParaRPr lang="en-US"/>
          </a:p>
        </p:txBody>
      </p:sp>
      <p:sp>
        <p:nvSpPr>
          <p:cNvPr id="5" name="Footer Placeholder 4">
            <a:extLst>
              <a:ext uri="{FF2B5EF4-FFF2-40B4-BE49-F238E27FC236}">
                <a16:creationId xmlns:a16="http://schemas.microsoft.com/office/drawing/2014/main" id="{8CFED292-F25A-853A-A02C-A13075AA3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F7BB20-2B37-D342-608E-1724B8F82698}"/>
              </a:ext>
            </a:extLst>
          </p:cNvPr>
          <p:cNvSpPr>
            <a:spLocks noGrp="1"/>
          </p:cNvSpPr>
          <p:nvPr>
            <p:ph type="sldNum" sz="quarter" idx="12"/>
          </p:nvPr>
        </p:nvSpPr>
        <p:spPr/>
        <p:txBody>
          <a:bodyPr/>
          <a:lstStyle/>
          <a:p>
            <a:fld id="{CEACC226-7894-4939-8B0D-ECE21D82414A}" type="slidenum">
              <a:rPr lang="en-US" smtClean="0"/>
              <a:t>‹#›</a:t>
            </a:fld>
            <a:endParaRPr lang="en-US"/>
          </a:p>
        </p:txBody>
      </p:sp>
    </p:spTree>
    <p:extLst>
      <p:ext uri="{BB962C8B-B14F-4D97-AF65-F5344CB8AC3E}">
        <p14:creationId xmlns:p14="http://schemas.microsoft.com/office/powerpoint/2010/main" val="86384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65D6F-0FAE-438C-86D7-BB402277F2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9E9A0-66B3-5020-58BA-0FAB194B45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169904-797B-EEC5-AD68-E10F6D2977D3}"/>
              </a:ext>
            </a:extLst>
          </p:cNvPr>
          <p:cNvSpPr>
            <a:spLocks noGrp="1"/>
          </p:cNvSpPr>
          <p:nvPr>
            <p:ph type="dt" sz="half" idx="10"/>
          </p:nvPr>
        </p:nvSpPr>
        <p:spPr/>
        <p:txBody>
          <a:bodyPr/>
          <a:lstStyle/>
          <a:p>
            <a:fld id="{81BDFF3A-278A-4E57-B6E6-034236E282EB}" type="datetimeFigureOut">
              <a:rPr lang="en-US" smtClean="0"/>
              <a:t>5/25/2025</a:t>
            </a:fld>
            <a:endParaRPr lang="en-US"/>
          </a:p>
        </p:txBody>
      </p:sp>
      <p:sp>
        <p:nvSpPr>
          <p:cNvPr id="5" name="Footer Placeholder 4">
            <a:extLst>
              <a:ext uri="{FF2B5EF4-FFF2-40B4-BE49-F238E27FC236}">
                <a16:creationId xmlns:a16="http://schemas.microsoft.com/office/drawing/2014/main" id="{808DDD78-61AF-1105-8C41-93F40AA263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E26D6-2F43-1024-AD11-0C8E51FB37BB}"/>
              </a:ext>
            </a:extLst>
          </p:cNvPr>
          <p:cNvSpPr>
            <a:spLocks noGrp="1"/>
          </p:cNvSpPr>
          <p:nvPr>
            <p:ph type="sldNum" sz="quarter" idx="12"/>
          </p:nvPr>
        </p:nvSpPr>
        <p:spPr/>
        <p:txBody>
          <a:bodyPr/>
          <a:lstStyle/>
          <a:p>
            <a:fld id="{CEACC226-7894-4939-8B0D-ECE21D82414A}" type="slidenum">
              <a:rPr lang="en-US" smtClean="0"/>
              <a:t>‹#›</a:t>
            </a:fld>
            <a:endParaRPr lang="en-US"/>
          </a:p>
        </p:txBody>
      </p:sp>
    </p:spTree>
    <p:extLst>
      <p:ext uri="{BB962C8B-B14F-4D97-AF65-F5344CB8AC3E}">
        <p14:creationId xmlns:p14="http://schemas.microsoft.com/office/powerpoint/2010/main" val="1682632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A56670-BE0F-2BF6-F12A-5F1B212098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7D405A-2047-E1BA-4AC4-1F0A329247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2939C-CB5A-B4F4-016F-7EEE94D46493}"/>
              </a:ext>
            </a:extLst>
          </p:cNvPr>
          <p:cNvSpPr>
            <a:spLocks noGrp="1"/>
          </p:cNvSpPr>
          <p:nvPr>
            <p:ph type="dt" sz="half" idx="10"/>
          </p:nvPr>
        </p:nvSpPr>
        <p:spPr/>
        <p:txBody>
          <a:bodyPr/>
          <a:lstStyle/>
          <a:p>
            <a:fld id="{81BDFF3A-278A-4E57-B6E6-034236E282EB}" type="datetimeFigureOut">
              <a:rPr lang="en-US" smtClean="0"/>
              <a:t>5/25/2025</a:t>
            </a:fld>
            <a:endParaRPr lang="en-US"/>
          </a:p>
        </p:txBody>
      </p:sp>
      <p:sp>
        <p:nvSpPr>
          <p:cNvPr id="5" name="Footer Placeholder 4">
            <a:extLst>
              <a:ext uri="{FF2B5EF4-FFF2-40B4-BE49-F238E27FC236}">
                <a16:creationId xmlns:a16="http://schemas.microsoft.com/office/drawing/2014/main" id="{008657AE-F8FC-6BA8-C3BB-C73DBF92C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505CC5-6D5C-302B-02A1-AFF0202EB19D}"/>
              </a:ext>
            </a:extLst>
          </p:cNvPr>
          <p:cNvSpPr>
            <a:spLocks noGrp="1"/>
          </p:cNvSpPr>
          <p:nvPr>
            <p:ph type="sldNum" sz="quarter" idx="12"/>
          </p:nvPr>
        </p:nvSpPr>
        <p:spPr/>
        <p:txBody>
          <a:bodyPr/>
          <a:lstStyle/>
          <a:p>
            <a:fld id="{CEACC226-7894-4939-8B0D-ECE21D82414A}" type="slidenum">
              <a:rPr lang="en-US" smtClean="0"/>
              <a:t>‹#›</a:t>
            </a:fld>
            <a:endParaRPr lang="en-US"/>
          </a:p>
        </p:txBody>
      </p:sp>
    </p:spTree>
    <p:extLst>
      <p:ext uri="{BB962C8B-B14F-4D97-AF65-F5344CB8AC3E}">
        <p14:creationId xmlns:p14="http://schemas.microsoft.com/office/powerpoint/2010/main" val="2893576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3A478-27A3-4815-736F-04FCB37C8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C4AB70-16E5-F972-AF48-B4032C0800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4E8CA9-ED29-FB91-19DC-0C6F98E5876F}"/>
              </a:ext>
            </a:extLst>
          </p:cNvPr>
          <p:cNvSpPr>
            <a:spLocks noGrp="1"/>
          </p:cNvSpPr>
          <p:nvPr>
            <p:ph type="dt" sz="half" idx="10"/>
          </p:nvPr>
        </p:nvSpPr>
        <p:spPr/>
        <p:txBody>
          <a:bodyPr/>
          <a:lstStyle/>
          <a:p>
            <a:fld id="{81BDFF3A-278A-4E57-B6E6-034236E282EB}" type="datetimeFigureOut">
              <a:rPr lang="en-US" smtClean="0"/>
              <a:t>5/25/2025</a:t>
            </a:fld>
            <a:endParaRPr lang="en-US"/>
          </a:p>
        </p:txBody>
      </p:sp>
      <p:sp>
        <p:nvSpPr>
          <p:cNvPr id="5" name="Footer Placeholder 4">
            <a:extLst>
              <a:ext uri="{FF2B5EF4-FFF2-40B4-BE49-F238E27FC236}">
                <a16:creationId xmlns:a16="http://schemas.microsoft.com/office/drawing/2014/main" id="{74DA1BD3-6E8B-3E8F-7E58-24B8243A50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3D9C98-F730-050B-C463-B4B67956CF69}"/>
              </a:ext>
            </a:extLst>
          </p:cNvPr>
          <p:cNvSpPr>
            <a:spLocks noGrp="1"/>
          </p:cNvSpPr>
          <p:nvPr>
            <p:ph type="sldNum" sz="quarter" idx="12"/>
          </p:nvPr>
        </p:nvSpPr>
        <p:spPr/>
        <p:txBody>
          <a:bodyPr/>
          <a:lstStyle/>
          <a:p>
            <a:fld id="{CEACC226-7894-4939-8B0D-ECE21D82414A}" type="slidenum">
              <a:rPr lang="en-US" smtClean="0"/>
              <a:t>‹#›</a:t>
            </a:fld>
            <a:endParaRPr lang="en-US"/>
          </a:p>
        </p:txBody>
      </p:sp>
    </p:spTree>
    <p:extLst>
      <p:ext uri="{BB962C8B-B14F-4D97-AF65-F5344CB8AC3E}">
        <p14:creationId xmlns:p14="http://schemas.microsoft.com/office/powerpoint/2010/main" val="113317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C2415-33AB-1D92-8569-F8BC0CD37B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CE821A-0099-2FC8-2476-2A27C1AF30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998AB2-9666-E898-A5F6-4B6E8AE59D53}"/>
              </a:ext>
            </a:extLst>
          </p:cNvPr>
          <p:cNvSpPr>
            <a:spLocks noGrp="1"/>
          </p:cNvSpPr>
          <p:nvPr>
            <p:ph type="dt" sz="half" idx="10"/>
          </p:nvPr>
        </p:nvSpPr>
        <p:spPr/>
        <p:txBody>
          <a:bodyPr/>
          <a:lstStyle/>
          <a:p>
            <a:fld id="{81BDFF3A-278A-4E57-B6E6-034236E282EB}" type="datetimeFigureOut">
              <a:rPr lang="en-US" smtClean="0"/>
              <a:t>5/25/2025</a:t>
            </a:fld>
            <a:endParaRPr lang="en-US"/>
          </a:p>
        </p:txBody>
      </p:sp>
      <p:sp>
        <p:nvSpPr>
          <p:cNvPr id="5" name="Footer Placeholder 4">
            <a:extLst>
              <a:ext uri="{FF2B5EF4-FFF2-40B4-BE49-F238E27FC236}">
                <a16:creationId xmlns:a16="http://schemas.microsoft.com/office/drawing/2014/main" id="{E69EF5BF-E882-2E28-EE65-A582A2836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895D08-1803-AB61-9CDA-FA5D28F5C435}"/>
              </a:ext>
            </a:extLst>
          </p:cNvPr>
          <p:cNvSpPr>
            <a:spLocks noGrp="1"/>
          </p:cNvSpPr>
          <p:nvPr>
            <p:ph type="sldNum" sz="quarter" idx="12"/>
          </p:nvPr>
        </p:nvSpPr>
        <p:spPr/>
        <p:txBody>
          <a:bodyPr/>
          <a:lstStyle/>
          <a:p>
            <a:fld id="{CEACC226-7894-4939-8B0D-ECE21D82414A}" type="slidenum">
              <a:rPr lang="en-US" smtClean="0"/>
              <a:t>‹#›</a:t>
            </a:fld>
            <a:endParaRPr lang="en-US"/>
          </a:p>
        </p:txBody>
      </p:sp>
    </p:spTree>
    <p:extLst>
      <p:ext uri="{BB962C8B-B14F-4D97-AF65-F5344CB8AC3E}">
        <p14:creationId xmlns:p14="http://schemas.microsoft.com/office/powerpoint/2010/main" val="586991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1A64F-290A-5A36-AFE1-3136C0FC3A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FA4E38-A32E-08A3-E070-92351D2588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ECD464-D31E-D345-10F1-E5E744595F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E2E5EE-34C5-F93A-7768-838BE1FBF258}"/>
              </a:ext>
            </a:extLst>
          </p:cNvPr>
          <p:cNvSpPr>
            <a:spLocks noGrp="1"/>
          </p:cNvSpPr>
          <p:nvPr>
            <p:ph type="dt" sz="half" idx="10"/>
          </p:nvPr>
        </p:nvSpPr>
        <p:spPr/>
        <p:txBody>
          <a:bodyPr/>
          <a:lstStyle/>
          <a:p>
            <a:fld id="{81BDFF3A-278A-4E57-B6E6-034236E282EB}" type="datetimeFigureOut">
              <a:rPr lang="en-US" smtClean="0"/>
              <a:t>5/25/2025</a:t>
            </a:fld>
            <a:endParaRPr lang="en-US"/>
          </a:p>
        </p:txBody>
      </p:sp>
      <p:sp>
        <p:nvSpPr>
          <p:cNvPr id="6" name="Footer Placeholder 5">
            <a:extLst>
              <a:ext uri="{FF2B5EF4-FFF2-40B4-BE49-F238E27FC236}">
                <a16:creationId xmlns:a16="http://schemas.microsoft.com/office/drawing/2014/main" id="{900B32FB-8D74-FE67-DBF2-32DDE1CBFF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567DF7-120C-1AD5-6786-D0EF7BD8D256}"/>
              </a:ext>
            </a:extLst>
          </p:cNvPr>
          <p:cNvSpPr>
            <a:spLocks noGrp="1"/>
          </p:cNvSpPr>
          <p:nvPr>
            <p:ph type="sldNum" sz="quarter" idx="12"/>
          </p:nvPr>
        </p:nvSpPr>
        <p:spPr/>
        <p:txBody>
          <a:bodyPr/>
          <a:lstStyle/>
          <a:p>
            <a:fld id="{CEACC226-7894-4939-8B0D-ECE21D82414A}" type="slidenum">
              <a:rPr lang="en-US" smtClean="0"/>
              <a:t>‹#›</a:t>
            </a:fld>
            <a:endParaRPr lang="en-US"/>
          </a:p>
        </p:txBody>
      </p:sp>
    </p:spTree>
    <p:extLst>
      <p:ext uri="{BB962C8B-B14F-4D97-AF65-F5344CB8AC3E}">
        <p14:creationId xmlns:p14="http://schemas.microsoft.com/office/powerpoint/2010/main" val="4122050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04BB6-8FB8-082E-7410-308762EC67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0D6EF7-6D65-DCE4-DE11-23BEFE4ADB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774B65-9E5E-B6DA-DED1-FBE3D13837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9AA003-75C7-F0A1-5910-10B0CC63EE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C14115-9739-C213-F704-50346E7044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855FB0-9633-52FD-9D07-9AC8C2623BD6}"/>
              </a:ext>
            </a:extLst>
          </p:cNvPr>
          <p:cNvSpPr>
            <a:spLocks noGrp="1"/>
          </p:cNvSpPr>
          <p:nvPr>
            <p:ph type="dt" sz="half" idx="10"/>
          </p:nvPr>
        </p:nvSpPr>
        <p:spPr/>
        <p:txBody>
          <a:bodyPr/>
          <a:lstStyle/>
          <a:p>
            <a:fld id="{81BDFF3A-278A-4E57-B6E6-034236E282EB}" type="datetimeFigureOut">
              <a:rPr lang="en-US" smtClean="0"/>
              <a:t>5/25/2025</a:t>
            </a:fld>
            <a:endParaRPr lang="en-US"/>
          </a:p>
        </p:txBody>
      </p:sp>
      <p:sp>
        <p:nvSpPr>
          <p:cNvPr id="8" name="Footer Placeholder 7">
            <a:extLst>
              <a:ext uri="{FF2B5EF4-FFF2-40B4-BE49-F238E27FC236}">
                <a16:creationId xmlns:a16="http://schemas.microsoft.com/office/drawing/2014/main" id="{6E7975D9-818E-1CBB-45B0-A5A7893E9A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CFA57D-A19B-434F-A282-8427BC959701}"/>
              </a:ext>
            </a:extLst>
          </p:cNvPr>
          <p:cNvSpPr>
            <a:spLocks noGrp="1"/>
          </p:cNvSpPr>
          <p:nvPr>
            <p:ph type="sldNum" sz="quarter" idx="12"/>
          </p:nvPr>
        </p:nvSpPr>
        <p:spPr/>
        <p:txBody>
          <a:bodyPr/>
          <a:lstStyle/>
          <a:p>
            <a:fld id="{CEACC226-7894-4939-8B0D-ECE21D82414A}" type="slidenum">
              <a:rPr lang="en-US" smtClean="0"/>
              <a:t>‹#›</a:t>
            </a:fld>
            <a:endParaRPr lang="en-US"/>
          </a:p>
        </p:txBody>
      </p:sp>
    </p:spTree>
    <p:extLst>
      <p:ext uri="{BB962C8B-B14F-4D97-AF65-F5344CB8AC3E}">
        <p14:creationId xmlns:p14="http://schemas.microsoft.com/office/powerpoint/2010/main" val="2884825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563BC-A756-2F3C-6722-C9426F92B8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D84DC6-9821-9C73-6997-41805F1C16AC}"/>
              </a:ext>
            </a:extLst>
          </p:cNvPr>
          <p:cNvSpPr>
            <a:spLocks noGrp="1"/>
          </p:cNvSpPr>
          <p:nvPr>
            <p:ph type="dt" sz="half" idx="10"/>
          </p:nvPr>
        </p:nvSpPr>
        <p:spPr/>
        <p:txBody>
          <a:bodyPr/>
          <a:lstStyle/>
          <a:p>
            <a:fld id="{81BDFF3A-278A-4E57-B6E6-034236E282EB}" type="datetimeFigureOut">
              <a:rPr lang="en-US" smtClean="0"/>
              <a:t>5/25/2025</a:t>
            </a:fld>
            <a:endParaRPr lang="en-US"/>
          </a:p>
        </p:txBody>
      </p:sp>
      <p:sp>
        <p:nvSpPr>
          <p:cNvPr id="4" name="Footer Placeholder 3">
            <a:extLst>
              <a:ext uri="{FF2B5EF4-FFF2-40B4-BE49-F238E27FC236}">
                <a16:creationId xmlns:a16="http://schemas.microsoft.com/office/drawing/2014/main" id="{796351EB-8040-A284-2975-A701F1D165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AF60F5-766D-AE3B-48F3-6F7D0D7BFF94}"/>
              </a:ext>
            </a:extLst>
          </p:cNvPr>
          <p:cNvSpPr>
            <a:spLocks noGrp="1"/>
          </p:cNvSpPr>
          <p:nvPr>
            <p:ph type="sldNum" sz="quarter" idx="12"/>
          </p:nvPr>
        </p:nvSpPr>
        <p:spPr/>
        <p:txBody>
          <a:bodyPr/>
          <a:lstStyle/>
          <a:p>
            <a:fld id="{CEACC226-7894-4939-8B0D-ECE21D82414A}" type="slidenum">
              <a:rPr lang="en-US" smtClean="0"/>
              <a:t>‹#›</a:t>
            </a:fld>
            <a:endParaRPr lang="en-US"/>
          </a:p>
        </p:txBody>
      </p:sp>
    </p:spTree>
    <p:extLst>
      <p:ext uri="{BB962C8B-B14F-4D97-AF65-F5344CB8AC3E}">
        <p14:creationId xmlns:p14="http://schemas.microsoft.com/office/powerpoint/2010/main" val="1720290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A718EA-9530-2F6A-A2E4-CB55C749CA2C}"/>
              </a:ext>
            </a:extLst>
          </p:cNvPr>
          <p:cNvSpPr>
            <a:spLocks noGrp="1"/>
          </p:cNvSpPr>
          <p:nvPr>
            <p:ph type="dt" sz="half" idx="10"/>
          </p:nvPr>
        </p:nvSpPr>
        <p:spPr/>
        <p:txBody>
          <a:bodyPr/>
          <a:lstStyle/>
          <a:p>
            <a:fld id="{81BDFF3A-278A-4E57-B6E6-034236E282EB}" type="datetimeFigureOut">
              <a:rPr lang="en-US" smtClean="0"/>
              <a:t>5/25/2025</a:t>
            </a:fld>
            <a:endParaRPr lang="en-US"/>
          </a:p>
        </p:txBody>
      </p:sp>
      <p:sp>
        <p:nvSpPr>
          <p:cNvPr id="3" name="Footer Placeholder 2">
            <a:extLst>
              <a:ext uri="{FF2B5EF4-FFF2-40B4-BE49-F238E27FC236}">
                <a16:creationId xmlns:a16="http://schemas.microsoft.com/office/drawing/2014/main" id="{D241EA5A-72FE-8E6E-1ACC-E9053F3FAB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8AA408-BBC0-A9FC-373B-1E492659D159}"/>
              </a:ext>
            </a:extLst>
          </p:cNvPr>
          <p:cNvSpPr>
            <a:spLocks noGrp="1"/>
          </p:cNvSpPr>
          <p:nvPr>
            <p:ph type="sldNum" sz="quarter" idx="12"/>
          </p:nvPr>
        </p:nvSpPr>
        <p:spPr/>
        <p:txBody>
          <a:bodyPr/>
          <a:lstStyle/>
          <a:p>
            <a:fld id="{CEACC226-7894-4939-8B0D-ECE21D82414A}" type="slidenum">
              <a:rPr lang="en-US" smtClean="0"/>
              <a:t>‹#›</a:t>
            </a:fld>
            <a:endParaRPr lang="en-US"/>
          </a:p>
        </p:txBody>
      </p:sp>
    </p:spTree>
    <p:extLst>
      <p:ext uri="{BB962C8B-B14F-4D97-AF65-F5344CB8AC3E}">
        <p14:creationId xmlns:p14="http://schemas.microsoft.com/office/powerpoint/2010/main" val="1003674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4DAA-92F7-E4AD-03AC-87DC97037D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A50292-71C0-1C08-5308-43FA35B976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EF611-746C-269D-A1B8-02A27EAEEC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C34E28-8763-F722-1A40-9852E22BEAD1}"/>
              </a:ext>
            </a:extLst>
          </p:cNvPr>
          <p:cNvSpPr>
            <a:spLocks noGrp="1"/>
          </p:cNvSpPr>
          <p:nvPr>
            <p:ph type="dt" sz="half" idx="10"/>
          </p:nvPr>
        </p:nvSpPr>
        <p:spPr/>
        <p:txBody>
          <a:bodyPr/>
          <a:lstStyle/>
          <a:p>
            <a:fld id="{81BDFF3A-278A-4E57-B6E6-034236E282EB}" type="datetimeFigureOut">
              <a:rPr lang="en-US" smtClean="0"/>
              <a:t>5/25/2025</a:t>
            </a:fld>
            <a:endParaRPr lang="en-US"/>
          </a:p>
        </p:txBody>
      </p:sp>
      <p:sp>
        <p:nvSpPr>
          <p:cNvPr id="6" name="Footer Placeholder 5">
            <a:extLst>
              <a:ext uri="{FF2B5EF4-FFF2-40B4-BE49-F238E27FC236}">
                <a16:creationId xmlns:a16="http://schemas.microsoft.com/office/drawing/2014/main" id="{A50EA1E5-A9DB-4AAF-6225-BA8267067C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B887BB-FEA0-F852-5543-6CB71D9641AE}"/>
              </a:ext>
            </a:extLst>
          </p:cNvPr>
          <p:cNvSpPr>
            <a:spLocks noGrp="1"/>
          </p:cNvSpPr>
          <p:nvPr>
            <p:ph type="sldNum" sz="quarter" idx="12"/>
          </p:nvPr>
        </p:nvSpPr>
        <p:spPr/>
        <p:txBody>
          <a:bodyPr/>
          <a:lstStyle/>
          <a:p>
            <a:fld id="{CEACC226-7894-4939-8B0D-ECE21D82414A}" type="slidenum">
              <a:rPr lang="en-US" smtClean="0"/>
              <a:t>‹#›</a:t>
            </a:fld>
            <a:endParaRPr lang="en-US"/>
          </a:p>
        </p:txBody>
      </p:sp>
    </p:spTree>
    <p:extLst>
      <p:ext uri="{BB962C8B-B14F-4D97-AF65-F5344CB8AC3E}">
        <p14:creationId xmlns:p14="http://schemas.microsoft.com/office/powerpoint/2010/main" val="3222357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25CB7-CFAF-0A70-12C4-2635E7CD37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37D9B6-211C-0FD1-A92D-28B0AA8F56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F95450-0F9B-7359-B2D6-40E2001E09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F46484-9455-1BC9-BB5C-4FD2580EBEA6}"/>
              </a:ext>
            </a:extLst>
          </p:cNvPr>
          <p:cNvSpPr>
            <a:spLocks noGrp="1"/>
          </p:cNvSpPr>
          <p:nvPr>
            <p:ph type="dt" sz="half" idx="10"/>
          </p:nvPr>
        </p:nvSpPr>
        <p:spPr/>
        <p:txBody>
          <a:bodyPr/>
          <a:lstStyle/>
          <a:p>
            <a:fld id="{81BDFF3A-278A-4E57-B6E6-034236E282EB}" type="datetimeFigureOut">
              <a:rPr lang="en-US" smtClean="0"/>
              <a:t>5/25/2025</a:t>
            </a:fld>
            <a:endParaRPr lang="en-US"/>
          </a:p>
        </p:txBody>
      </p:sp>
      <p:sp>
        <p:nvSpPr>
          <p:cNvPr id="6" name="Footer Placeholder 5">
            <a:extLst>
              <a:ext uri="{FF2B5EF4-FFF2-40B4-BE49-F238E27FC236}">
                <a16:creationId xmlns:a16="http://schemas.microsoft.com/office/drawing/2014/main" id="{BE254A9A-FBA0-7D60-DB5D-E25AAC3751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0CB0B-9ADF-197B-947B-5EF5CFCA5DD7}"/>
              </a:ext>
            </a:extLst>
          </p:cNvPr>
          <p:cNvSpPr>
            <a:spLocks noGrp="1"/>
          </p:cNvSpPr>
          <p:nvPr>
            <p:ph type="sldNum" sz="quarter" idx="12"/>
          </p:nvPr>
        </p:nvSpPr>
        <p:spPr/>
        <p:txBody>
          <a:bodyPr/>
          <a:lstStyle/>
          <a:p>
            <a:fld id="{CEACC226-7894-4939-8B0D-ECE21D82414A}" type="slidenum">
              <a:rPr lang="en-US" smtClean="0"/>
              <a:t>‹#›</a:t>
            </a:fld>
            <a:endParaRPr lang="en-US"/>
          </a:p>
        </p:txBody>
      </p:sp>
    </p:spTree>
    <p:extLst>
      <p:ext uri="{BB962C8B-B14F-4D97-AF65-F5344CB8AC3E}">
        <p14:creationId xmlns:p14="http://schemas.microsoft.com/office/powerpoint/2010/main" val="2245792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643397-A51D-3E42-19C9-B84EC19779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9FE104-47B5-238E-43E4-22A61D8FBD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686CE-5603-8370-DEA8-0FCC6CCCDF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BDFF3A-278A-4E57-B6E6-034236E282EB}" type="datetimeFigureOut">
              <a:rPr lang="en-US" smtClean="0"/>
              <a:t>5/25/2025</a:t>
            </a:fld>
            <a:endParaRPr lang="en-US"/>
          </a:p>
        </p:txBody>
      </p:sp>
      <p:sp>
        <p:nvSpPr>
          <p:cNvPr id="5" name="Footer Placeholder 4">
            <a:extLst>
              <a:ext uri="{FF2B5EF4-FFF2-40B4-BE49-F238E27FC236}">
                <a16:creationId xmlns:a16="http://schemas.microsoft.com/office/drawing/2014/main" id="{CEF24901-3345-C536-B462-35F1DD174C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0D028D-014C-77FE-3378-312FAB1A15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ACC226-7894-4939-8B0D-ECE21D82414A}" type="slidenum">
              <a:rPr lang="en-US" smtClean="0"/>
              <a:t>‹#›</a:t>
            </a:fld>
            <a:endParaRPr lang="en-US"/>
          </a:p>
        </p:txBody>
      </p:sp>
    </p:spTree>
    <p:extLst>
      <p:ext uri="{BB962C8B-B14F-4D97-AF65-F5344CB8AC3E}">
        <p14:creationId xmlns:p14="http://schemas.microsoft.com/office/powerpoint/2010/main" val="213926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0509CE64-E40E-466B-ACF8-558D74A5F09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5014"/>
          <a:stretch/>
        </p:blipFill>
        <p:spPr>
          <a:xfrm>
            <a:off x="20" y="1282"/>
            <a:ext cx="12191980" cy="6856718"/>
          </a:xfrm>
          <a:prstGeom prst="rect">
            <a:avLst/>
          </a:prstGeom>
        </p:spPr>
      </p:pic>
      <p:sp>
        <p:nvSpPr>
          <p:cNvPr id="7" name="Title 1">
            <a:extLst>
              <a:ext uri="{FF2B5EF4-FFF2-40B4-BE49-F238E27FC236}">
                <a16:creationId xmlns:a16="http://schemas.microsoft.com/office/drawing/2014/main" id="{7D3DC311-3B1F-4FD5-9ABE-65120BFE0028}"/>
              </a:ext>
            </a:extLst>
          </p:cNvPr>
          <p:cNvSpPr txBox="1">
            <a:spLocks/>
          </p:cNvSpPr>
          <p:nvPr/>
        </p:nvSpPr>
        <p:spPr>
          <a:xfrm>
            <a:off x="0" y="637762"/>
            <a:ext cx="11846257" cy="55767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        Project Title: DVIS: A Wearable Deep Vascular ID System</a:t>
            </a:r>
            <a:br>
              <a:rPr lang="en-US" sz="3600" dirty="0"/>
            </a:br>
            <a:endParaRPr lang="en-US" sz="3600" dirty="0"/>
          </a:p>
        </p:txBody>
      </p:sp>
      <p:sp>
        <p:nvSpPr>
          <p:cNvPr id="9" name="Subtitle 2">
            <a:extLst>
              <a:ext uri="{FF2B5EF4-FFF2-40B4-BE49-F238E27FC236}">
                <a16:creationId xmlns:a16="http://schemas.microsoft.com/office/drawing/2014/main" id="{7DE5A848-7FCF-F76A-ED38-02B5156540BB}"/>
              </a:ext>
            </a:extLst>
          </p:cNvPr>
          <p:cNvSpPr txBox="1">
            <a:spLocks/>
          </p:cNvSpPr>
          <p:nvPr/>
        </p:nvSpPr>
        <p:spPr>
          <a:xfrm>
            <a:off x="3184037" y="3823842"/>
            <a:ext cx="6397707" cy="214749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Nano Computing Research Group</a:t>
            </a:r>
          </a:p>
          <a:p>
            <a:pPr marL="0" indent="0">
              <a:buNone/>
            </a:pPr>
            <a:endParaRPr lang="en-US" sz="3600" dirty="0"/>
          </a:p>
        </p:txBody>
      </p:sp>
    </p:spTree>
    <p:extLst>
      <p:ext uri="{BB962C8B-B14F-4D97-AF65-F5344CB8AC3E}">
        <p14:creationId xmlns:p14="http://schemas.microsoft.com/office/powerpoint/2010/main" val="214309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4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0509CE64-E40E-466B-ACF8-558D74A5F09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5014"/>
          <a:stretch/>
        </p:blipFill>
        <p:spPr>
          <a:xfrm>
            <a:off x="20" y="1282"/>
            <a:ext cx="12191980" cy="6856718"/>
          </a:xfrm>
          <a:prstGeom prst="rect">
            <a:avLst/>
          </a:prstGeom>
        </p:spPr>
      </p:pic>
      <p:sp>
        <p:nvSpPr>
          <p:cNvPr id="4" name="Title 3">
            <a:extLst>
              <a:ext uri="{FF2B5EF4-FFF2-40B4-BE49-F238E27FC236}">
                <a16:creationId xmlns:a16="http://schemas.microsoft.com/office/drawing/2014/main" id="{952D51D2-E8BC-3F12-BB6B-A2B3D4405F63}"/>
              </a:ext>
            </a:extLst>
          </p:cNvPr>
          <p:cNvSpPr>
            <a:spLocks noGrp="1"/>
          </p:cNvSpPr>
          <p:nvPr>
            <p:ph type="title"/>
          </p:nvPr>
        </p:nvSpPr>
        <p:spPr/>
        <p:txBody>
          <a:bodyPr/>
          <a:lstStyle/>
          <a:p>
            <a:r>
              <a:rPr lang="en-US" sz="4400" kern="1200" dirty="0" err="1">
                <a:latin typeface="+mj-lt"/>
                <a:ea typeface="+mj-ea"/>
                <a:cs typeface="+mj-cs"/>
              </a:rPr>
              <a:t>fNIR</a:t>
            </a:r>
            <a:r>
              <a:rPr lang="en-US" sz="4400" kern="1200" dirty="0">
                <a:latin typeface="+mj-lt"/>
                <a:ea typeface="+mj-ea"/>
                <a:cs typeface="+mj-cs"/>
              </a:rPr>
              <a:t> System</a:t>
            </a:r>
            <a:endParaRPr lang="en-US" dirty="0"/>
          </a:p>
        </p:txBody>
      </p:sp>
      <p:pic>
        <p:nvPicPr>
          <p:cNvPr id="7" name="Picture 2" descr="fNIR Devices – fNIR Devices">
            <a:extLst>
              <a:ext uri="{FF2B5EF4-FFF2-40B4-BE49-F238E27FC236}">
                <a16:creationId xmlns:a16="http://schemas.microsoft.com/office/drawing/2014/main" id="{C8B184D2-764B-17A7-12BC-EAC4C5AB75B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9102" y="1525969"/>
            <a:ext cx="2825211" cy="36035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205F975-067C-D788-12A2-8E5A280EFD23}"/>
              </a:ext>
            </a:extLst>
          </p:cNvPr>
          <p:cNvPicPr>
            <a:picLocks noChangeAspect="1"/>
          </p:cNvPicPr>
          <p:nvPr/>
        </p:nvPicPr>
        <p:blipFill>
          <a:blip r:embed="rId4"/>
          <a:stretch>
            <a:fillRect/>
          </a:stretch>
        </p:blipFill>
        <p:spPr>
          <a:xfrm>
            <a:off x="4276979" y="1991682"/>
            <a:ext cx="7241344" cy="2672158"/>
          </a:xfrm>
          <a:prstGeom prst="rect">
            <a:avLst/>
          </a:prstGeom>
        </p:spPr>
      </p:pic>
      <p:sp>
        <p:nvSpPr>
          <p:cNvPr id="6" name="Google Shape;116;p17">
            <a:extLst>
              <a:ext uri="{FF2B5EF4-FFF2-40B4-BE49-F238E27FC236}">
                <a16:creationId xmlns:a16="http://schemas.microsoft.com/office/drawing/2014/main" id="{B14B6AEE-C448-40B9-B59B-49D19A866B62}"/>
              </a:ext>
            </a:extLst>
          </p:cNvPr>
          <p:cNvSpPr txBox="1"/>
          <p:nvPr/>
        </p:nvSpPr>
        <p:spPr>
          <a:xfrm>
            <a:off x="519814" y="4964534"/>
            <a:ext cx="10833986" cy="1292631"/>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dirty="0"/>
              <a:t>The LEDs are activated one at a time in sequence. Each time an LED is activated, the four detectors surrounding it are sampled. The sensors measure the light that is reflected back from the red blood cells through the scalp and skull. The arrangement of the four LEDs and 10 sensors, results in the data being collected in 16 channels. For each of the 16 measurements, fNIR shows the level of HbO in red and of HbR in blue.</a:t>
            </a:r>
            <a:endParaRPr dirty="0"/>
          </a:p>
        </p:txBody>
      </p:sp>
    </p:spTree>
    <p:extLst>
      <p:ext uri="{BB962C8B-B14F-4D97-AF65-F5344CB8AC3E}">
        <p14:creationId xmlns:p14="http://schemas.microsoft.com/office/powerpoint/2010/main" val="4139201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0509CE64-E40E-466B-ACF8-558D74A5F09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5014"/>
          <a:stretch/>
        </p:blipFill>
        <p:spPr>
          <a:xfrm>
            <a:off x="20" y="1282"/>
            <a:ext cx="12191980" cy="6856718"/>
          </a:xfrm>
          <a:prstGeom prst="rect">
            <a:avLst/>
          </a:prstGeom>
        </p:spPr>
      </p:pic>
      <p:sp>
        <p:nvSpPr>
          <p:cNvPr id="2" name="TextBox 1">
            <a:extLst>
              <a:ext uri="{FF2B5EF4-FFF2-40B4-BE49-F238E27FC236}">
                <a16:creationId xmlns:a16="http://schemas.microsoft.com/office/drawing/2014/main" id="{6C821D4A-6E27-4E67-B262-82546A951401}"/>
              </a:ext>
            </a:extLst>
          </p:cNvPr>
          <p:cNvSpPr txBox="1"/>
          <p:nvPr/>
        </p:nvSpPr>
        <p:spPr>
          <a:xfrm>
            <a:off x="314960" y="518160"/>
            <a:ext cx="7051040" cy="680719"/>
          </a:xfrm>
          <a:prstGeom prst="rect">
            <a:avLst/>
          </a:prstGeom>
          <a:noFill/>
        </p:spPr>
        <p:txBody>
          <a:bodyPr wrap="square" rtlCol="0">
            <a:spAutoFit/>
          </a:bodyPr>
          <a:lstStyle/>
          <a:p>
            <a:r>
              <a:rPr lang="en-US" sz="3800" dirty="0" err="1"/>
              <a:t>fNIR</a:t>
            </a:r>
            <a:r>
              <a:rPr lang="en-US" sz="3800" dirty="0"/>
              <a:t> Setup:</a:t>
            </a:r>
          </a:p>
        </p:txBody>
      </p:sp>
      <p:cxnSp>
        <p:nvCxnSpPr>
          <p:cNvPr id="6" name="Straight Arrow Connector 5">
            <a:extLst>
              <a:ext uri="{FF2B5EF4-FFF2-40B4-BE49-F238E27FC236}">
                <a16:creationId xmlns:a16="http://schemas.microsoft.com/office/drawing/2014/main" id="{753F9899-9827-EB7A-DDC2-1FC99956E4E0}"/>
              </a:ext>
            </a:extLst>
          </p:cNvPr>
          <p:cNvCxnSpPr/>
          <p:nvPr/>
        </p:nvCxnSpPr>
        <p:spPr>
          <a:xfrm>
            <a:off x="1676400" y="1584960"/>
            <a:ext cx="947928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 name="Picture 7" descr="A picture containing website&#10;&#10;Description automatically generated">
            <a:extLst>
              <a:ext uri="{FF2B5EF4-FFF2-40B4-BE49-F238E27FC236}">
                <a16:creationId xmlns:a16="http://schemas.microsoft.com/office/drawing/2014/main" id="{AE038108-9755-D869-10AB-CFF36EF3B335}"/>
              </a:ext>
            </a:extLst>
          </p:cNvPr>
          <p:cNvPicPr>
            <a:picLocks noChangeAspect="1"/>
          </p:cNvPicPr>
          <p:nvPr/>
        </p:nvPicPr>
        <p:blipFill rotWithShape="1">
          <a:blip r:embed="rId3">
            <a:extLst>
              <a:ext uri="{28A0092B-C50C-407E-A947-70E740481C1C}">
                <a14:useLocalDpi xmlns:a14="http://schemas.microsoft.com/office/drawing/2010/main" val="0"/>
              </a:ext>
            </a:extLst>
          </a:blip>
          <a:srcRect l="5777" t="-1358" r="23111" b="1"/>
          <a:stretch/>
        </p:blipFill>
        <p:spPr>
          <a:xfrm rot="5400000">
            <a:off x="949884" y="2463234"/>
            <a:ext cx="4278641" cy="2744330"/>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C5D0E12E-C3C4-3293-4F86-0BA029258E58}"/>
              </a:ext>
            </a:extLst>
          </p:cNvPr>
          <p:cNvPicPr>
            <a:picLocks noChangeAspect="1"/>
          </p:cNvPicPr>
          <p:nvPr/>
        </p:nvPicPr>
        <p:blipFill rotWithShape="1">
          <a:blip r:embed="rId4">
            <a:extLst>
              <a:ext uri="{28A0092B-C50C-407E-A947-70E740481C1C}">
                <a14:useLocalDpi xmlns:a14="http://schemas.microsoft.com/office/drawing/2010/main" val="0"/>
              </a:ext>
            </a:extLst>
          </a:blip>
          <a:srcRect l="21777" r="12136"/>
          <a:stretch/>
        </p:blipFill>
        <p:spPr>
          <a:xfrm rot="5400000">
            <a:off x="5303851" y="2377331"/>
            <a:ext cx="4448198" cy="3028900"/>
          </a:xfrm>
          <a:prstGeom prst="rect">
            <a:avLst/>
          </a:prstGeom>
        </p:spPr>
      </p:pic>
      <p:sp>
        <p:nvSpPr>
          <p:cNvPr id="16" name="TextBox 15">
            <a:extLst>
              <a:ext uri="{FF2B5EF4-FFF2-40B4-BE49-F238E27FC236}">
                <a16:creationId xmlns:a16="http://schemas.microsoft.com/office/drawing/2014/main" id="{43749F5E-72A5-BE98-1FEE-CBD17ABC4E59}"/>
              </a:ext>
            </a:extLst>
          </p:cNvPr>
          <p:cNvSpPr txBox="1"/>
          <p:nvPr/>
        </p:nvSpPr>
        <p:spPr>
          <a:xfrm>
            <a:off x="1584960" y="6155174"/>
            <a:ext cx="3362960" cy="646331"/>
          </a:xfrm>
          <a:prstGeom prst="rect">
            <a:avLst/>
          </a:prstGeom>
          <a:noFill/>
        </p:spPr>
        <p:txBody>
          <a:bodyPr wrap="square" rtlCol="0">
            <a:spAutoFit/>
          </a:bodyPr>
          <a:lstStyle/>
          <a:p>
            <a:r>
              <a:rPr lang="en-US" dirty="0"/>
              <a:t>Sensors and LEDs covering the Top side of the wrist</a:t>
            </a:r>
          </a:p>
        </p:txBody>
      </p:sp>
      <p:sp>
        <p:nvSpPr>
          <p:cNvPr id="18" name="TextBox 17">
            <a:extLst>
              <a:ext uri="{FF2B5EF4-FFF2-40B4-BE49-F238E27FC236}">
                <a16:creationId xmlns:a16="http://schemas.microsoft.com/office/drawing/2014/main" id="{BE26B8DC-4FCE-12EE-A6AB-D8BA9B7D9B8C}"/>
              </a:ext>
            </a:extLst>
          </p:cNvPr>
          <p:cNvSpPr txBox="1"/>
          <p:nvPr/>
        </p:nvSpPr>
        <p:spPr>
          <a:xfrm>
            <a:off x="6013499" y="6226294"/>
            <a:ext cx="6197600" cy="646331"/>
          </a:xfrm>
          <a:prstGeom prst="rect">
            <a:avLst/>
          </a:prstGeom>
          <a:noFill/>
        </p:spPr>
        <p:txBody>
          <a:bodyPr wrap="square">
            <a:spAutoFit/>
          </a:bodyPr>
          <a:lstStyle/>
          <a:p>
            <a:r>
              <a:rPr lang="en-US" dirty="0"/>
              <a:t>Sensors and LEDs covering the </a:t>
            </a:r>
          </a:p>
          <a:p>
            <a:r>
              <a:rPr lang="en-US" dirty="0"/>
              <a:t>bottom side of the wrist</a:t>
            </a:r>
          </a:p>
        </p:txBody>
      </p:sp>
    </p:spTree>
    <p:extLst>
      <p:ext uri="{BB962C8B-B14F-4D97-AF65-F5344CB8AC3E}">
        <p14:creationId xmlns:p14="http://schemas.microsoft.com/office/powerpoint/2010/main" val="4046306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0509CE64-E40E-466B-ACF8-558D74A5F09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5014"/>
          <a:stretch/>
        </p:blipFill>
        <p:spPr>
          <a:xfrm>
            <a:off x="20" y="1282"/>
            <a:ext cx="12191980" cy="6856718"/>
          </a:xfrm>
          <a:prstGeom prst="rect">
            <a:avLst/>
          </a:prstGeom>
        </p:spPr>
      </p:pic>
      <p:sp>
        <p:nvSpPr>
          <p:cNvPr id="4" name="TextBox 3">
            <a:extLst>
              <a:ext uri="{FF2B5EF4-FFF2-40B4-BE49-F238E27FC236}">
                <a16:creationId xmlns:a16="http://schemas.microsoft.com/office/drawing/2014/main" id="{A8ED4CF2-78E6-3118-B613-08B4EC6A5D3F}"/>
              </a:ext>
            </a:extLst>
          </p:cNvPr>
          <p:cNvSpPr txBox="1"/>
          <p:nvPr/>
        </p:nvSpPr>
        <p:spPr>
          <a:xfrm>
            <a:off x="314960" y="518160"/>
            <a:ext cx="7051040" cy="680719"/>
          </a:xfrm>
          <a:prstGeom prst="rect">
            <a:avLst/>
          </a:prstGeom>
          <a:noFill/>
        </p:spPr>
        <p:txBody>
          <a:bodyPr wrap="square" rtlCol="0">
            <a:spAutoFit/>
          </a:bodyPr>
          <a:lstStyle/>
          <a:p>
            <a:r>
              <a:rPr lang="en-US" sz="3800" dirty="0" err="1"/>
              <a:t>fNIR</a:t>
            </a:r>
            <a:r>
              <a:rPr lang="en-US" sz="3800" dirty="0"/>
              <a:t> Image (Top side of wrist)</a:t>
            </a:r>
          </a:p>
        </p:txBody>
      </p:sp>
      <p:pic>
        <p:nvPicPr>
          <p:cNvPr id="3" name="Picture 2">
            <a:extLst>
              <a:ext uri="{FF2B5EF4-FFF2-40B4-BE49-F238E27FC236}">
                <a16:creationId xmlns:a16="http://schemas.microsoft.com/office/drawing/2014/main" id="{60D237C6-BCE8-49D7-B2B6-256DCA39A835}"/>
              </a:ext>
            </a:extLst>
          </p:cNvPr>
          <p:cNvPicPr>
            <a:picLocks noChangeAspect="1"/>
          </p:cNvPicPr>
          <p:nvPr/>
        </p:nvPicPr>
        <p:blipFill>
          <a:blip r:embed="rId3"/>
          <a:stretch>
            <a:fillRect/>
          </a:stretch>
        </p:blipFill>
        <p:spPr>
          <a:xfrm>
            <a:off x="38100" y="1966912"/>
            <a:ext cx="12115800" cy="2924175"/>
          </a:xfrm>
          <a:prstGeom prst="rect">
            <a:avLst/>
          </a:prstGeom>
        </p:spPr>
      </p:pic>
      <p:sp>
        <p:nvSpPr>
          <p:cNvPr id="7" name="TextBox 6">
            <a:extLst>
              <a:ext uri="{FF2B5EF4-FFF2-40B4-BE49-F238E27FC236}">
                <a16:creationId xmlns:a16="http://schemas.microsoft.com/office/drawing/2014/main" id="{36542DBE-79E4-4E84-9125-E2D87EF81F5E}"/>
              </a:ext>
            </a:extLst>
          </p:cNvPr>
          <p:cNvSpPr txBox="1"/>
          <p:nvPr/>
        </p:nvSpPr>
        <p:spPr>
          <a:xfrm>
            <a:off x="8975273" y="1342239"/>
            <a:ext cx="2760925" cy="523220"/>
          </a:xfrm>
          <a:prstGeom prst="rect">
            <a:avLst/>
          </a:prstGeom>
          <a:noFill/>
        </p:spPr>
        <p:txBody>
          <a:bodyPr wrap="square" rtlCol="0">
            <a:spAutoFit/>
          </a:bodyPr>
          <a:lstStyle/>
          <a:p>
            <a:r>
              <a:rPr lang="en-US" sz="1400" dirty="0"/>
              <a:t>Red line – NIR data at 850 nm</a:t>
            </a:r>
          </a:p>
          <a:p>
            <a:r>
              <a:rPr lang="en-US" sz="1400" dirty="0"/>
              <a:t>Green line – NIR data at 730 nm</a:t>
            </a:r>
          </a:p>
        </p:txBody>
      </p:sp>
      <p:sp>
        <p:nvSpPr>
          <p:cNvPr id="10" name="TextBox 9">
            <a:extLst>
              <a:ext uri="{FF2B5EF4-FFF2-40B4-BE49-F238E27FC236}">
                <a16:creationId xmlns:a16="http://schemas.microsoft.com/office/drawing/2014/main" id="{1F31F5C2-5BC4-412A-89F1-7A3F041D8D1E}"/>
              </a:ext>
            </a:extLst>
          </p:cNvPr>
          <p:cNvSpPr txBox="1"/>
          <p:nvPr/>
        </p:nvSpPr>
        <p:spPr>
          <a:xfrm>
            <a:off x="-2" y="4951213"/>
            <a:ext cx="12115799" cy="646331"/>
          </a:xfrm>
          <a:prstGeom prst="rect">
            <a:avLst/>
          </a:prstGeom>
          <a:noFill/>
        </p:spPr>
        <p:txBody>
          <a:bodyPr wrap="square">
            <a:spAutoFit/>
          </a:bodyPr>
          <a:lstStyle/>
          <a:p>
            <a:r>
              <a:rPr lang="en" sz="1800" dirty="0">
                <a:solidFill>
                  <a:srgbClr val="000000"/>
                </a:solidFill>
              </a:rPr>
              <a:t>COBI Studio software collects raw fNIR signals for 16 channels and 2 wavelengths and transmit them through Ethernet or wireless network (via TCP/IP) to the Protocol Computer.</a:t>
            </a:r>
            <a:endParaRPr lang="en-US" dirty="0"/>
          </a:p>
        </p:txBody>
      </p:sp>
    </p:spTree>
    <p:extLst>
      <p:ext uri="{BB962C8B-B14F-4D97-AF65-F5344CB8AC3E}">
        <p14:creationId xmlns:p14="http://schemas.microsoft.com/office/powerpoint/2010/main" val="31869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0509CE64-E40E-466B-ACF8-558D74A5F09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5014"/>
          <a:stretch/>
        </p:blipFill>
        <p:spPr>
          <a:xfrm>
            <a:off x="20" y="1282"/>
            <a:ext cx="12191980" cy="6856718"/>
          </a:xfrm>
          <a:prstGeom prst="rect">
            <a:avLst/>
          </a:prstGeom>
        </p:spPr>
      </p:pic>
      <p:sp>
        <p:nvSpPr>
          <p:cNvPr id="3" name="Title 2">
            <a:extLst>
              <a:ext uri="{FF2B5EF4-FFF2-40B4-BE49-F238E27FC236}">
                <a16:creationId xmlns:a16="http://schemas.microsoft.com/office/drawing/2014/main" id="{CC207675-B050-8189-E2DD-5D8667EBAF30}"/>
              </a:ext>
            </a:extLst>
          </p:cNvPr>
          <p:cNvSpPr>
            <a:spLocks noGrp="1"/>
          </p:cNvSpPr>
          <p:nvPr>
            <p:ph type="title"/>
          </p:nvPr>
        </p:nvSpPr>
        <p:spPr/>
        <p:txBody>
          <a:bodyPr/>
          <a:lstStyle/>
          <a:p>
            <a:r>
              <a:rPr lang="en-US" sz="4400" b="1" dirty="0"/>
              <a:t>IR Imaging Setup Progress</a:t>
            </a:r>
            <a:endParaRPr lang="en-US" dirty="0"/>
          </a:p>
        </p:txBody>
      </p:sp>
      <p:pic>
        <p:nvPicPr>
          <p:cNvPr id="4" name="Picture 3" descr="A picture containing vessel, mug&#10;&#10;Description automatically generated">
            <a:extLst>
              <a:ext uri="{FF2B5EF4-FFF2-40B4-BE49-F238E27FC236}">
                <a16:creationId xmlns:a16="http://schemas.microsoft.com/office/drawing/2014/main" id="{5CF59B93-92A0-3C43-86FC-AC5B88B648BA}"/>
              </a:ext>
            </a:extLst>
          </p:cNvPr>
          <p:cNvPicPr>
            <a:picLocks noChangeAspect="1"/>
          </p:cNvPicPr>
          <p:nvPr/>
        </p:nvPicPr>
        <p:blipFill rotWithShape="1">
          <a:blip r:embed="rId3">
            <a:extLst>
              <a:ext uri="{28A0092B-C50C-407E-A947-70E740481C1C}">
                <a14:useLocalDpi xmlns:a14="http://schemas.microsoft.com/office/drawing/2010/main" val="0"/>
              </a:ext>
            </a:extLst>
          </a:blip>
          <a:srcRect l="6529" r="42084"/>
          <a:stretch/>
        </p:blipFill>
        <p:spPr>
          <a:xfrm rot="5400000">
            <a:off x="808804" y="1655215"/>
            <a:ext cx="4034255" cy="3532775"/>
          </a:xfrm>
          <a:prstGeom prst="rect">
            <a:avLst/>
          </a:prstGeom>
        </p:spPr>
      </p:pic>
      <p:sp>
        <p:nvSpPr>
          <p:cNvPr id="6" name="TextBox 5">
            <a:extLst>
              <a:ext uri="{FF2B5EF4-FFF2-40B4-BE49-F238E27FC236}">
                <a16:creationId xmlns:a16="http://schemas.microsoft.com/office/drawing/2014/main" id="{D3A792A8-E5D4-ED3D-EDDD-36F0541BCCB8}"/>
              </a:ext>
            </a:extLst>
          </p:cNvPr>
          <p:cNvSpPr txBox="1"/>
          <p:nvPr/>
        </p:nvSpPr>
        <p:spPr>
          <a:xfrm>
            <a:off x="5859423" y="3122285"/>
            <a:ext cx="6109664" cy="1077218"/>
          </a:xfrm>
          <a:prstGeom prst="rect">
            <a:avLst/>
          </a:prstGeom>
          <a:noFill/>
        </p:spPr>
        <p:txBody>
          <a:bodyPr wrap="square">
            <a:spAutoFit/>
          </a:bodyPr>
          <a:lstStyle/>
          <a:p>
            <a:pPr marL="285750" indent="-285750">
              <a:buFont typeface="Arial" panose="020B0604020202020204" pitchFamily="34" charset="0"/>
              <a:buChar char="•"/>
            </a:pPr>
            <a:r>
              <a:rPr lang="en-US" sz="3200" dirty="0"/>
              <a:t>IR image setup using High power LEDs (870nm)</a:t>
            </a:r>
          </a:p>
        </p:txBody>
      </p:sp>
      <p:sp>
        <p:nvSpPr>
          <p:cNvPr id="7" name="TextBox 6">
            <a:extLst>
              <a:ext uri="{FF2B5EF4-FFF2-40B4-BE49-F238E27FC236}">
                <a16:creationId xmlns:a16="http://schemas.microsoft.com/office/drawing/2014/main" id="{CD0663DB-E095-A9CE-49C0-BD745AA0F608}"/>
              </a:ext>
            </a:extLst>
          </p:cNvPr>
          <p:cNvSpPr txBox="1"/>
          <p:nvPr/>
        </p:nvSpPr>
        <p:spPr>
          <a:xfrm>
            <a:off x="436880" y="5554749"/>
            <a:ext cx="11135360" cy="1200329"/>
          </a:xfrm>
          <a:prstGeom prst="rect">
            <a:avLst/>
          </a:prstGeom>
          <a:noFill/>
        </p:spPr>
        <p:txBody>
          <a:bodyPr wrap="square">
            <a:spAutoFit/>
          </a:bodyPr>
          <a:lstStyle/>
          <a:p>
            <a:pPr marL="285750" indent="-285750">
              <a:buFont typeface="Arial" panose="020B0604020202020204" pitchFamily="34" charset="0"/>
              <a:buChar char="•"/>
            </a:pPr>
            <a:r>
              <a:rPr lang="en-US" sz="2400" dirty="0"/>
              <a:t>New setup to capture IR images for both reflected and refracted rays, LEDs touching the skin with high intensity of IR light from IR LEDs focusing on all the four sides of the hand</a:t>
            </a:r>
          </a:p>
        </p:txBody>
      </p:sp>
    </p:spTree>
    <p:extLst>
      <p:ext uri="{BB962C8B-B14F-4D97-AF65-F5344CB8AC3E}">
        <p14:creationId xmlns:p14="http://schemas.microsoft.com/office/powerpoint/2010/main" val="4028098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0509CE64-E40E-466B-ACF8-558D74A5F09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5014"/>
          <a:stretch/>
        </p:blipFill>
        <p:spPr>
          <a:xfrm>
            <a:off x="20" y="1282"/>
            <a:ext cx="12191980" cy="6856718"/>
          </a:xfrm>
          <a:prstGeom prst="rect">
            <a:avLst/>
          </a:prstGeom>
        </p:spPr>
      </p:pic>
      <p:sp>
        <p:nvSpPr>
          <p:cNvPr id="3" name="Title 2">
            <a:extLst>
              <a:ext uri="{FF2B5EF4-FFF2-40B4-BE49-F238E27FC236}">
                <a16:creationId xmlns:a16="http://schemas.microsoft.com/office/drawing/2014/main" id="{CC207675-B050-8189-E2DD-5D8667EBAF30}"/>
              </a:ext>
            </a:extLst>
          </p:cNvPr>
          <p:cNvSpPr>
            <a:spLocks noGrp="1"/>
          </p:cNvSpPr>
          <p:nvPr>
            <p:ph type="title"/>
          </p:nvPr>
        </p:nvSpPr>
        <p:spPr>
          <a:xfrm>
            <a:off x="838200" y="365125"/>
            <a:ext cx="10515600" cy="976647"/>
          </a:xfrm>
        </p:spPr>
        <p:txBody>
          <a:bodyPr/>
          <a:lstStyle/>
          <a:p>
            <a:r>
              <a:rPr lang="en-US" sz="4400" b="1" dirty="0"/>
              <a:t>Zones in hardware setup</a:t>
            </a:r>
            <a:endParaRPr lang="en-US" dirty="0"/>
          </a:p>
        </p:txBody>
      </p:sp>
      <p:pic>
        <p:nvPicPr>
          <p:cNvPr id="4" name="Picture 3">
            <a:extLst>
              <a:ext uri="{FF2B5EF4-FFF2-40B4-BE49-F238E27FC236}">
                <a16:creationId xmlns:a16="http://schemas.microsoft.com/office/drawing/2014/main" id="{D76C442B-609A-89EA-E7CC-194A4C095EAA}"/>
              </a:ext>
            </a:extLst>
          </p:cNvPr>
          <p:cNvPicPr>
            <a:picLocks noChangeAspect="1"/>
          </p:cNvPicPr>
          <p:nvPr/>
        </p:nvPicPr>
        <p:blipFill rotWithShape="1">
          <a:blip r:embed="rId3">
            <a:extLst>
              <a:ext uri="{28A0092B-C50C-407E-A947-70E740481C1C}">
                <a14:useLocalDpi xmlns:a14="http://schemas.microsoft.com/office/drawing/2010/main" val="0"/>
              </a:ext>
            </a:extLst>
          </a:blip>
          <a:srcRect l="14602" r="27286"/>
          <a:stretch/>
        </p:blipFill>
        <p:spPr>
          <a:xfrm rot="5400000">
            <a:off x="629664" y="1490795"/>
            <a:ext cx="2624829" cy="2023583"/>
          </a:xfrm>
          <a:prstGeom prst="rect">
            <a:avLst/>
          </a:prstGeom>
        </p:spPr>
      </p:pic>
      <p:sp>
        <p:nvSpPr>
          <p:cNvPr id="6" name="TextBox 5">
            <a:extLst>
              <a:ext uri="{FF2B5EF4-FFF2-40B4-BE49-F238E27FC236}">
                <a16:creationId xmlns:a16="http://schemas.microsoft.com/office/drawing/2014/main" id="{9F72F705-FD83-1D18-6F97-46043659340A}"/>
              </a:ext>
            </a:extLst>
          </p:cNvPr>
          <p:cNvSpPr txBox="1"/>
          <p:nvPr/>
        </p:nvSpPr>
        <p:spPr>
          <a:xfrm>
            <a:off x="2953870" y="2224822"/>
            <a:ext cx="3142130" cy="830997"/>
          </a:xfrm>
          <a:prstGeom prst="rect">
            <a:avLst/>
          </a:prstGeom>
          <a:noFill/>
        </p:spPr>
        <p:txBody>
          <a:bodyPr wrap="square" rtlCol="0">
            <a:spAutoFit/>
          </a:bodyPr>
          <a:lstStyle/>
          <a:p>
            <a:r>
              <a:rPr lang="en-US" sz="2400" dirty="0"/>
              <a:t>Zone 1 bottom side of the hand</a:t>
            </a:r>
          </a:p>
        </p:txBody>
      </p:sp>
      <p:pic>
        <p:nvPicPr>
          <p:cNvPr id="7" name="Picture 6" descr="A picture containing text&#10;&#10;Description automatically generated">
            <a:extLst>
              <a:ext uri="{FF2B5EF4-FFF2-40B4-BE49-F238E27FC236}">
                <a16:creationId xmlns:a16="http://schemas.microsoft.com/office/drawing/2014/main" id="{8DD753B6-7C1D-A3D5-ACED-8BD66526BD4D}"/>
              </a:ext>
            </a:extLst>
          </p:cNvPr>
          <p:cNvPicPr>
            <a:picLocks noChangeAspect="1"/>
          </p:cNvPicPr>
          <p:nvPr/>
        </p:nvPicPr>
        <p:blipFill rotWithShape="1">
          <a:blip r:embed="rId4">
            <a:extLst>
              <a:ext uri="{28A0092B-C50C-407E-A947-70E740481C1C}">
                <a14:useLocalDpi xmlns:a14="http://schemas.microsoft.com/office/drawing/2010/main" val="0"/>
              </a:ext>
            </a:extLst>
          </a:blip>
          <a:srcRect l="34706" t="6873" r="17087" b="11152"/>
          <a:stretch/>
        </p:blipFill>
        <p:spPr>
          <a:xfrm rot="5400000">
            <a:off x="6357749" y="1487171"/>
            <a:ext cx="2608161" cy="2173716"/>
          </a:xfrm>
          <a:prstGeom prst="rect">
            <a:avLst/>
          </a:prstGeom>
        </p:spPr>
      </p:pic>
      <p:sp>
        <p:nvSpPr>
          <p:cNvPr id="8" name="TextBox 7">
            <a:extLst>
              <a:ext uri="{FF2B5EF4-FFF2-40B4-BE49-F238E27FC236}">
                <a16:creationId xmlns:a16="http://schemas.microsoft.com/office/drawing/2014/main" id="{0A6A55BE-2618-9417-883D-446C8A9EC053}"/>
              </a:ext>
            </a:extLst>
          </p:cNvPr>
          <p:cNvSpPr txBox="1"/>
          <p:nvPr/>
        </p:nvSpPr>
        <p:spPr>
          <a:xfrm>
            <a:off x="8781361" y="1341772"/>
            <a:ext cx="3142130"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Zone 3 top side of the hand</a:t>
            </a:r>
          </a:p>
          <a:p>
            <a:pPr marL="342900" indent="-342900">
              <a:buFont typeface="Arial" panose="020B0604020202020204" pitchFamily="34" charset="0"/>
              <a:buChar char="•"/>
            </a:pPr>
            <a:r>
              <a:rPr lang="en-US" sz="2400" dirty="0"/>
              <a:t>upper view of the setup with a hole for camera on the bottom side to capture IR images</a:t>
            </a:r>
          </a:p>
          <a:p>
            <a:endParaRPr lang="en-US" sz="2400" dirty="0"/>
          </a:p>
        </p:txBody>
      </p:sp>
      <p:pic>
        <p:nvPicPr>
          <p:cNvPr id="9" name="Picture 8">
            <a:extLst>
              <a:ext uri="{FF2B5EF4-FFF2-40B4-BE49-F238E27FC236}">
                <a16:creationId xmlns:a16="http://schemas.microsoft.com/office/drawing/2014/main" id="{044186C0-D69F-7BD5-9176-0597AE12ED17}"/>
              </a:ext>
            </a:extLst>
          </p:cNvPr>
          <p:cNvPicPr>
            <a:picLocks noChangeAspect="1"/>
          </p:cNvPicPr>
          <p:nvPr/>
        </p:nvPicPr>
        <p:blipFill rotWithShape="1">
          <a:blip r:embed="rId5">
            <a:extLst>
              <a:ext uri="{28A0092B-C50C-407E-A947-70E740481C1C}">
                <a14:useLocalDpi xmlns:a14="http://schemas.microsoft.com/office/drawing/2010/main" val="0"/>
              </a:ext>
            </a:extLst>
          </a:blip>
          <a:srcRect l="19725" t="14631" r="24593" b="5556"/>
          <a:stretch/>
        </p:blipFill>
        <p:spPr>
          <a:xfrm>
            <a:off x="930287" y="4478818"/>
            <a:ext cx="2883656" cy="1859981"/>
          </a:xfrm>
          <a:prstGeom prst="rect">
            <a:avLst/>
          </a:prstGeom>
        </p:spPr>
      </p:pic>
      <p:sp>
        <p:nvSpPr>
          <p:cNvPr id="10" name="TextBox 9">
            <a:extLst>
              <a:ext uri="{FF2B5EF4-FFF2-40B4-BE49-F238E27FC236}">
                <a16:creationId xmlns:a16="http://schemas.microsoft.com/office/drawing/2014/main" id="{80EA786D-FBBF-7234-3CBB-AC837D39AF52}"/>
              </a:ext>
            </a:extLst>
          </p:cNvPr>
          <p:cNvSpPr txBox="1"/>
          <p:nvPr/>
        </p:nvSpPr>
        <p:spPr>
          <a:xfrm>
            <a:off x="3813943" y="5084333"/>
            <a:ext cx="2761028" cy="954107"/>
          </a:xfrm>
          <a:prstGeom prst="rect">
            <a:avLst/>
          </a:prstGeom>
          <a:noFill/>
        </p:spPr>
        <p:txBody>
          <a:bodyPr wrap="square" rtlCol="0">
            <a:spAutoFit/>
          </a:bodyPr>
          <a:lstStyle/>
          <a:p>
            <a:r>
              <a:rPr lang="en-US" sz="2800" dirty="0"/>
              <a:t>Zone 2 left side of the hand</a:t>
            </a:r>
          </a:p>
        </p:txBody>
      </p:sp>
      <p:pic>
        <p:nvPicPr>
          <p:cNvPr id="11" name="Picture 10">
            <a:extLst>
              <a:ext uri="{FF2B5EF4-FFF2-40B4-BE49-F238E27FC236}">
                <a16:creationId xmlns:a16="http://schemas.microsoft.com/office/drawing/2014/main" id="{A3F9DB0D-D26A-62B8-879A-69CDA6DB673E}"/>
              </a:ext>
            </a:extLst>
          </p:cNvPr>
          <p:cNvPicPr>
            <a:picLocks noChangeAspect="1"/>
          </p:cNvPicPr>
          <p:nvPr/>
        </p:nvPicPr>
        <p:blipFill rotWithShape="1">
          <a:blip r:embed="rId6">
            <a:extLst>
              <a:ext uri="{28A0092B-C50C-407E-A947-70E740481C1C}">
                <a14:useLocalDpi xmlns:a14="http://schemas.microsoft.com/office/drawing/2010/main" val="0"/>
              </a:ext>
            </a:extLst>
          </a:blip>
          <a:srcRect l="26977" t="14631" r="26370" b="4568"/>
          <a:stretch/>
        </p:blipFill>
        <p:spPr>
          <a:xfrm>
            <a:off x="6574971" y="4561722"/>
            <a:ext cx="2173717" cy="1694171"/>
          </a:xfrm>
          <a:prstGeom prst="rect">
            <a:avLst/>
          </a:prstGeom>
        </p:spPr>
      </p:pic>
      <p:sp>
        <p:nvSpPr>
          <p:cNvPr id="12" name="TextBox 11">
            <a:extLst>
              <a:ext uri="{FF2B5EF4-FFF2-40B4-BE49-F238E27FC236}">
                <a16:creationId xmlns:a16="http://schemas.microsoft.com/office/drawing/2014/main" id="{1923D3C6-4971-24CF-E90B-B406C21ABF46}"/>
              </a:ext>
            </a:extLst>
          </p:cNvPr>
          <p:cNvSpPr txBox="1"/>
          <p:nvPr/>
        </p:nvSpPr>
        <p:spPr>
          <a:xfrm>
            <a:off x="8748688" y="5110998"/>
            <a:ext cx="3142130" cy="954107"/>
          </a:xfrm>
          <a:prstGeom prst="rect">
            <a:avLst/>
          </a:prstGeom>
          <a:noFill/>
        </p:spPr>
        <p:txBody>
          <a:bodyPr wrap="square" rtlCol="0">
            <a:spAutoFit/>
          </a:bodyPr>
          <a:lstStyle/>
          <a:p>
            <a:r>
              <a:rPr lang="en-US" sz="2800" dirty="0"/>
              <a:t>Zone 4 right side of the hand</a:t>
            </a:r>
          </a:p>
        </p:txBody>
      </p:sp>
    </p:spTree>
    <p:extLst>
      <p:ext uri="{BB962C8B-B14F-4D97-AF65-F5344CB8AC3E}">
        <p14:creationId xmlns:p14="http://schemas.microsoft.com/office/powerpoint/2010/main" val="3215908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0509CE64-E40E-466B-ACF8-558D74A5F09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5014"/>
          <a:stretch/>
        </p:blipFill>
        <p:spPr>
          <a:xfrm>
            <a:off x="20" y="1282"/>
            <a:ext cx="12191980" cy="6856718"/>
          </a:xfrm>
          <a:prstGeom prst="rect">
            <a:avLst/>
          </a:prstGeom>
        </p:spPr>
      </p:pic>
      <p:sp>
        <p:nvSpPr>
          <p:cNvPr id="3" name="Title 2">
            <a:extLst>
              <a:ext uri="{FF2B5EF4-FFF2-40B4-BE49-F238E27FC236}">
                <a16:creationId xmlns:a16="http://schemas.microsoft.com/office/drawing/2014/main" id="{CC207675-B050-8189-E2DD-5D8667EBAF30}"/>
              </a:ext>
            </a:extLst>
          </p:cNvPr>
          <p:cNvSpPr>
            <a:spLocks noGrp="1"/>
          </p:cNvSpPr>
          <p:nvPr>
            <p:ph type="title"/>
          </p:nvPr>
        </p:nvSpPr>
        <p:spPr>
          <a:xfrm>
            <a:off x="838200" y="1129399"/>
            <a:ext cx="10515600" cy="672105"/>
          </a:xfrm>
        </p:spPr>
        <p:txBody>
          <a:bodyPr>
            <a:normAutofit fontScale="90000"/>
          </a:bodyPr>
          <a:lstStyle/>
          <a:p>
            <a:br>
              <a:rPr lang="en-US" sz="4400" b="1" dirty="0">
                <a:latin typeface="+mn-lt"/>
              </a:rPr>
            </a:br>
            <a:r>
              <a:rPr lang="en-US" sz="4400" b="1" dirty="0">
                <a:latin typeface="+mn-lt"/>
              </a:rPr>
              <a:t>Setup to prevent ambient light</a:t>
            </a:r>
            <a:br>
              <a:rPr lang="en-US" sz="4400" b="1" dirty="0">
                <a:latin typeface="+mn-lt"/>
              </a:rPr>
            </a:br>
            <a:br>
              <a:rPr lang="en-US" sz="4400" b="1" dirty="0">
                <a:latin typeface="+mn-lt"/>
              </a:rPr>
            </a:br>
            <a:br>
              <a:rPr lang="en-US" sz="4400" b="1" dirty="0">
                <a:latin typeface="+mn-lt"/>
              </a:rPr>
            </a:br>
            <a:endParaRPr lang="en-US" dirty="0">
              <a:latin typeface="+mn-lt"/>
            </a:endParaRPr>
          </a:p>
        </p:txBody>
      </p:sp>
      <p:pic>
        <p:nvPicPr>
          <p:cNvPr id="4" name="Picture 3" descr="A picture containing text, indoor, accessory&#10;&#10;Description automatically generated">
            <a:extLst>
              <a:ext uri="{FF2B5EF4-FFF2-40B4-BE49-F238E27FC236}">
                <a16:creationId xmlns:a16="http://schemas.microsoft.com/office/drawing/2014/main" id="{E5D3DCD3-5657-47A4-1142-5AAF1BB59C01}"/>
              </a:ext>
            </a:extLst>
          </p:cNvPr>
          <p:cNvPicPr>
            <a:picLocks noChangeAspect="1"/>
          </p:cNvPicPr>
          <p:nvPr/>
        </p:nvPicPr>
        <p:blipFill rotWithShape="1">
          <a:blip r:embed="rId3">
            <a:extLst>
              <a:ext uri="{28A0092B-C50C-407E-A947-70E740481C1C}">
                <a14:useLocalDpi xmlns:a14="http://schemas.microsoft.com/office/drawing/2010/main" val="0"/>
              </a:ext>
            </a:extLst>
          </a:blip>
          <a:srcRect l="2367" r="29333"/>
          <a:stretch/>
        </p:blipFill>
        <p:spPr>
          <a:xfrm rot="5400000">
            <a:off x="1546522" y="2581999"/>
            <a:ext cx="3926063" cy="257048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C67F91F6-5B43-7F2E-0FEE-0FC49FAA6003}"/>
              </a:ext>
            </a:extLst>
          </p:cNvPr>
          <p:cNvPicPr>
            <a:picLocks noChangeAspect="1"/>
          </p:cNvPicPr>
          <p:nvPr/>
        </p:nvPicPr>
        <p:blipFill rotWithShape="1">
          <a:blip r:embed="rId4">
            <a:extLst>
              <a:ext uri="{28A0092B-C50C-407E-A947-70E740481C1C}">
                <a14:useLocalDpi xmlns:a14="http://schemas.microsoft.com/office/drawing/2010/main" val="0"/>
              </a:ext>
            </a:extLst>
          </a:blip>
          <a:srcRect l="10518" r="42519"/>
          <a:stretch/>
        </p:blipFill>
        <p:spPr>
          <a:xfrm rot="5400000">
            <a:off x="6094172" y="2141085"/>
            <a:ext cx="3782751" cy="3212678"/>
          </a:xfrm>
          <a:prstGeom prst="rect">
            <a:avLst/>
          </a:prstGeom>
        </p:spPr>
      </p:pic>
      <p:sp>
        <p:nvSpPr>
          <p:cNvPr id="2" name="TextBox 1">
            <a:extLst>
              <a:ext uri="{FF2B5EF4-FFF2-40B4-BE49-F238E27FC236}">
                <a16:creationId xmlns:a16="http://schemas.microsoft.com/office/drawing/2014/main" id="{C0555318-4091-598F-B7F2-9EACE8BFB283}"/>
              </a:ext>
            </a:extLst>
          </p:cNvPr>
          <p:cNvSpPr txBox="1"/>
          <p:nvPr/>
        </p:nvSpPr>
        <p:spPr>
          <a:xfrm>
            <a:off x="2326640" y="5790137"/>
            <a:ext cx="2570480" cy="369332"/>
          </a:xfrm>
          <a:prstGeom prst="rect">
            <a:avLst/>
          </a:prstGeom>
          <a:noFill/>
        </p:spPr>
        <p:txBody>
          <a:bodyPr wrap="square" rtlCol="0">
            <a:spAutoFit/>
          </a:bodyPr>
          <a:lstStyle/>
          <a:p>
            <a:r>
              <a:rPr lang="en-US" dirty="0"/>
              <a:t>Inner view of the box</a:t>
            </a:r>
          </a:p>
        </p:txBody>
      </p:sp>
      <p:sp>
        <p:nvSpPr>
          <p:cNvPr id="7" name="TextBox 6">
            <a:extLst>
              <a:ext uri="{FF2B5EF4-FFF2-40B4-BE49-F238E27FC236}">
                <a16:creationId xmlns:a16="http://schemas.microsoft.com/office/drawing/2014/main" id="{A11D453D-7874-5C02-14C0-C409216BB8B1}"/>
              </a:ext>
            </a:extLst>
          </p:cNvPr>
          <p:cNvSpPr txBox="1"/>
          <p:nvPr/>
        </p:nvSpPr>
        <p:spPr>
          <a:xfrm>
            <a:off x="6573520" y="5728601"/>
            <a:ext cx="3525520" cy="369332"/>
          </a:xfrm>
          <a:prstGeom prst="rect">
            <a:avLst/>
          </a:prstGeom>
          <a:noFill/>
        </p:spPr>
        <p:txBody>
          <a:bodyPr wrap="square" rtlCol="0">
            <a:spAutoFit/>
          </a:bodyPr>
          <a:lstStyle/>
          <a:p>
            <a:r>
              <a:rPr lang="en-US" dirty="0"/>
              <a:t>Curtain to the box(to insert hand)</a:t>
            </a:r>
          </a:p>
        </p:txBody>
      </p:sp>
      <p:sp>
        <p:nvSpPr>
          <p:cNvPr id="8" name="TextBox 7">
            <a:extLst>
              <a:ext uri="{FF2B5EF4-FFF2-40B4-BE49-F238E27FC236}">
                <a16:creationId xmlns:a16="http://schemas.microsoft.com/office/drawing/2014/main" id="{C9C772F5-5327-C2AE-A5B7-25B9A3F14939}"/>
              </a:ext>
            </a:extLst>
          </p:cNvPr>
          <p:cNvSpPr txBox="1"/>
          <p:nvPr/>
        </p:nvSpPr>
        <p:spPr>
          <a:xfrm>
            <a:off x="410390" y="6159469"/>
            <a:ext cx="11080570" cy="646331"/>
          </a:xfrm>
          <a:prstGeom prst="rect">
            <a:avLst/>
          </a:prstGeom>
          <a:noFill/>
        </p:spPr>
        <p:txBody>
          <a:bodyPr wrap="square" rtlCol="0">
            <a:spAutoFit/>
          </a:bodyPr>
          <a:lstStyle/>
          <a:p>
            <a:pPr marL="285750" indent="-285750">
              <a:buFont typeface="Arial" panose="020B0604020202020204" pitchFamily="34" charset="0"/>
              <a:buChar char="•"/>
            </a:pPr>
            <a:r>
              <a:rPr lang="en-US" dirty="0"/>
              <a:t>Black film wrapped inside a box and an opening on one side</a:t>
            </a:r>
          </a:p>
          <a:p>
            <a:pPr marL="285750" indent="-285750">
              <a:buFont typeface="Arial" panose="020B0604020202020204" pitchFamily="34" charset="0"/>
              <a:buChar char="•"/>
            </a:pPr>
            <a:r>
              <a:rPr lang="en-US" dirty="0"/>
              <a:t>IR image setup is placed inside box to avoid ambient light from external</a:t>
            </a:r>
          </a:p>
        </p:txBody>
      </p:sp>
    </p:spTree>
    <p:extLst>
      <p:ext uri="{BB962C8B-B14F-4D97-AF65-F5344CB8AC3E}">
        <p14:creationId xmlns:p14="http://schemas.microsoft.com/office/powerpoint/2010/main" val="2133450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C3CC1AC5-CBE3-471A-8F64-6013124F98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7498080"/>
          </a:xfrm>
          <a:prstGeom prst="rect">
            <a:avLst/>
          </a:prstGeom>
        </p:spPr>
      </p:pic>
      <p:sp>
        <p:nvSpPr>
          <p:cNvPr id="3" name="TextBox 2">
            <a:extLst>
              <a:ext uri="{FF2B5EF4-FFF2-40B4-BE49-F238E27FC236}">
                <a16:creationId xmlns:a16="http://schemas.microsoft.com/office/drawing/2014/main" id="{F650561C-3F05-341A-669E-24F31BF9339B}"/>
              </a:ext>
            </a:extLst>
          </p:cNvPr>
          <p:cNvSpPr txBox="1"/>
          <p:nvPr/>
        </p:nvSpPr>
        <p:spPr>
          <a:xfrm>
            <a:off x="355600" y="558800"/>
            <a:ext cx="3525520" cy="523220"/>
          </a:xfrm>
          <a:prstGeom prst="rect">
            <a:avLst/>
          </a:prstGeom>
          <a:noFill/>
        </p:spPr>
        <p:txBody>
          <a:bodyPr wrap="square" rtlCol="0">
            <a:spAutoFit/>
          </a:bodyPr>
          <a:lstStyle/>
          <a:p>
            <a:r>
              <a:rPr lang="en-US" sz="2800" dirty="0"/>
              <a:t>Phantom:</a:t>
            </a:r>
          </a:p>
        </p:txBody>
      </p:sp>
      <p:pic>
        <p:nvPicPr>
          <p:cNvPr id="6" name="Picture 5" descr="A picture containing text&#10;&#10;Description automatically generated">
            <a:extLst>
              <a:ext uri="{FF2B5EF4-FFF2-40B4-BE49-F238E27FC236}">
                <a16:creationId xmlns:a16="http://schemas.microsoft.com/office/drawing/2014/main" id="{F2B71276-030B-53E8-BE28-8E99FDA472C0}"/>
              </a:ext>
            </a:extLst>
          </p:cNvPr>
          <p:cNvPicPr>
            <a:picLocks noChangeAspect="1"/>
          </p:cNvPicPr>
          <p:nvPr/>
        </p:nvPicPr>
        <p:blipFill rotWithShape="1">
          <a:blip r:embed="rId3">
            <a:extLst>
              <a:ext uri="{28A0092B-C50C-407E-A947-70E740481C1C}">
                <a14:useLocalDpi xmlns:a14="http://schemas.microsoft.com/office/drawing/2010/main" val="0"/>
              </a:ext>
            </a:extLst>
          </a:blip>
          <a:srcRect r="9546" b="13689"/>
          <a:stretch/>
        </p:blipFill>
        <p:spPr>
          <a:xfrm>
            <a:off x="6048781" y="1247130"/>
            <a:ext cx="5664199" cy="3042920"/>
          </a:xfrm>
          <a:prstGeom prst="rect">
            <a:avLst/>
          </a:prstGeom>
        </p:spPr>
      </p:pic>
      <p:pic>
        <p:nvPicPr>
          <p:cNvPr id="8" name="Picture 7">
            <a:extLst>
              <a:ext uri="{FF2B5EF4-FFF2-40B4-BE49-F238E27FC236}">
                <a16:creationId xmlns:a16="http://schemas.microsoft.com/office/drawing/2014/main" id="{3381BF88-56F8-9BDE-BE77-2002840D3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020" y="1352233"/>
            <a:ext cx="5404832" cy="3042920"/>
          </a:xfrm>
          <a:prstGeom prst="rect">
            <a:avLst/>
          </a:prstGeom>
        </p:spPr>
      </p:pic>
      <p:sp>
        <p:nvSpPr>
          <p:cNvPr id="13" name="TextBox 12">
            <a:extLst>
              <a:ext uri="{FF2B5EF4-FFF2-40B4-BE49-F238E27FC236}">
                <a16:creationId xmlns:a16="http://schemas.microsoft.com/office/drawing/2014/main" id="{35A5D4C3-604B-1014-EAD9-D81CE91F4B85}"/>
              </a:ext>
            </a:extLst>
          </p:cNvPr>
          <p:cNvSpPr txBox="1"/>
          <p:nvPr/>
        </p:nvSpPr>
        <p:spPr>
          <a:xfrm>
            <a:off x="1696720" y="4907280"/>
            <a:ext cx="8534400" cy="646331"/>
          </a:xfrm>
          <a:prstGeom prst="rect">
            <a:avLst/>
          </a:prstGeom>
          <a:noFill/>
        </p:spPr>
        <p:txBody>
          <a:bodyPr wrap="square" rtlCol="0">
            <a:spAutoFit/>
          </a:bodyPr>
          <a:lstStyle/>
          <a:p>
            <a:pPr algn="ctr"/>
            <a:r>
              <a:rPr lang="en-US" sz="1800" dirty="0">
                <a:effectLst/>
                <a:latin typeface="Times New Roman" panose="02020603050405020304" pitchFamily="18" charset="0"/>
                <a:ea typeface="Calibri" panose="020F0502020204030204" pitchFamily="34" charset="0"/>
              </a:rPr>
              <a:t>The 3D printing of the wrist was done using an off-the-shelf model of hand from sketchfab.com. </a:t>
            </a:r>
            <a:endParaRPr lang="en-US" dirty="0"/>
          </a:p>
        </p:txBody>
      </p:sp>
    </p:spTree>
    <p:extLst>
      <p:ext uri="{BB962C8B-B14F-4D97-AF65-F5344CB8AC3E}">
        <p14:creationId xmlns:p14="http://schemas.microsoft.com/office/powerpoint/2010/main" val="152966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0509CE64-E40E-466B-ACF8-558D74A5F09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5014"/>
          <a:stretch/>
        </p:blipFill>
        <p:spPr>
          <a:xfrm>
            <a:off x="-172700" y="37242"/>
            <a:ext cx="12191980" cy="6856718"/>
          </a:xfrm>
          <a:prstGeom prst="rect">
            <a:avLst/>
          </a:prstGeom>
        </p:spPr>
      </p:pic>
      <p:sp>
        <p:nvSpPr>
          <p:cNvPr id="4" name="Title 1">
            <a:extLst>
              <a:ext uri="{FF2B5EF4-FFF2-40B4-BE49-F238E27FC236}">
                <a16:creationId xmlns:a16="http://schemas.microsoft.com/office/drawing/2014/main" id="{55E908B9-5800-95EF-11F6-28CBA27ED951}"/>
              </a:ext>
            </a:extLst>
          </p:cNvPr>
          <p:cNvSpPr>
            <a:spLocks noGrp="1"/>
          </p:cNvSpPr>
          <p:nvPr>
            <p:ph type="title"/>
          </p:nvPr>
        </p:nvSpPr>
        <p:spPr>
          <a:xfrm>
            <a:off x="420291" y="507999"/>
            <a:ext cx="6179209" cy="733900"/>
          </a:xfrm>
        </p:spPr>
        <p:txBody>
          <a:bodyPr vert="horz" lIns="91440" tIns="45720" rIns="91440" bIns="45720" rtlCol="0" anchor="b">
            <a:normAutofit fontScale="90000"/>
          </a:bodyPr>
          <a:lstStyle/>
          <a:p>
            <a:r>
              <a:rPr lang="en-US" sz="4000" b="1" kern="1200" dirty="0">
                <a:solidFill>
                  <a:schemeClr val="tx1"/>
                </a:solidFill>
                <a:latin typeface="+mj-lt"/>
                <a:ea typeface="+mj-ea"/>
                <a:cs typeface="+mj-cs"/>
              </a:rPr>
              <a:t>NIR Captured Images – </a:t>
            </a:r>
            <a:r>
              <a:rPr lang="en-US" sz="4000" b="1" dirty="0"/>
              <a:t>Phantom </a:t>
            </a:r>
            <a:endParaRPr lang="en-US" sz="4000" b="1" kern="1200" dirty="0">
              <a:solidFill>
                <a:schemeClr val="tx1"/>
              </a:solidFill>
              <a:latin typeface="+mj-lt"/>
              <a:ea typeface="+mj-ea"/>
              <a:cs typeface="+mj-cs"/>
            </a:endParaRPr>
          </a:p>
        </p:txBody>
      </p:sp>
      <p:sp>
        <p:nvSpPr>
          <p:cNvPr id="6" name="TextBox 5">
            <a:extLst>
              <a:ext uri="{FF2B5EF4-FFF2-40B4-BE49-F238E27FC236}">
                <a16:creationId xmlns:a16="http://schemas.microsoft.com/office/drawing/2014/main" id="{60304688-9412-FDA6-D7BE-1826781C7E43}"/>
              </a:ext>
            </a:extLst>
          </p:cNvPr>
          <p:cNvSpPr txBox="1"/>
          <p:nvPr/>
        </p:nvSpPr>
        <p:spPr>
          <a:xfrm>
            <a:off x="2740467" y="5827009"/>
            <a:ext cx="6711065" cy="604877"/>
          </a:xfrm>
          <a:prstGeom prst="rect">
            <a:avLst/>
          </a:prstGeom>
        </p:spPr>
        <p:txBody>
          <a:bodyPr vert="horz" lIns="91440" tIns="45720" rIns="91440" bIns="45720" rtlCol="0">
            <a:noAutofit/>
          </a:bodyPr>
          <a:lstStyle/>
          <a:p>
            <a:pPr algn="ctr">
              <a:lnSpc>
                <a:spcPct val="90000"/>
              </a:lnSpc>
              <a:spcAft>
                <a:spcPts val="600"/>
              </a:spcAft>
            </a:pPr>
            <a:r>
              <a:rPr lang="en-US" sz="2800" dirty="0"/>
              <a:t>IR images of wrist and Phantom model taken in dark environment.</a:t>
            </a:r>
          </a:p>
        </p:txBody>
      </p:sp>
      <p:pic>
        <p:nvPicPr>
          <p:cNvPr id="8" name="Picture 7">
            <a:extLst>
              <a:ext uri="{FF2B5EF4-FFF2-40B4-BE49-F238E27FC236}">
                <a16:creationId xmlns:a16="http://schemas.microsoft.com/office/drawing/2014/main" id="{B5014401-8633-6722-C09F-E210DF72391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9215" y="2131337"/>
            <a:ext cx="3966732" cy="2972926"/>
          </a:xfrm>
          <a:prstGeom prst="rect">
            <a:avLst/>
          </a:prstGeom>
          <a:noFill/>
          <a:ln>
            <a:noFill/>
          </a:ln>
        </p:spPr>
      </p:pic>
      <p:sp>
        <p:nvSpPr>
          <p:cNvPr id="9" name="TextBox 8">
            <a:extLst>
              <a:ext uri="{FF2B5EF4-FFF2-40B4-BE49-F238E27FC236}">
                <a16:creationId xmlns:a16="http://schemas.microsoft.com/office/drawing/2014/main" id="{FCCFCA25-9865-1785-F270-F8A463B1126F}"/>
              </a:ext>
            </a:extLst>
          </p:cNvPr>
          <p:cNvSpPr txBox="1"/>
          <p:nvPr/>
        </p:nvSpPr>
        <p:spPr>
          <a:xfrm>
            <a:off x="6096000" y="3652130"/>
            <a:ext cx="759579" cy="416652"/>
          </a:xfrm>
          <a:prstGeom prst="rect">
            <a:avLst/>
          </a:prstGeom>
        </p:spPr>
        <p:txBody>
          <a:bodyPr vert="horz" lIns="91440" tIns="45720" rIns="91440" bIns="45720" rtlCol="0">
            <a:normAutofit/>
          </a:bodyPr>
          <a:lstStyle/>
          <a:p>
            <a:pPr>
              <a:lnSpc>
                <a:spcPct val="90000"/>
              </a:lnSpc>
              <a:spcAft>
                <a:spcPts val="600"/>
              </a:spcAft>
            </a:pPr>
            <a:r>
              <a:rPr lang="en-US" sz="2000" dirty="0"/>
              <a:t>Veins</a:t>
            </a:r>
          </a:p>
        </p:txBody>
      </p:sp>
      <p:cxnSp>
        <p:nvCxnSpPr>
          <p:cNvPr id="10" name="Straight Arrow Connector 9">
            <a:extLst>
              <a:ext uri="{FF2B5EF4-FFF2-40B4-BE49-F238E27FC236}">
                <a16:creationId xmlns:a16="http://schemas.microsoft.com/office/drawing/2014/main" id="{912E2752-6C81-DDCA-868F-0609CFB8EE04}"/>
              </a:ext>
            </a:extLst>
          </p:cNvPr>
          <p:cNvCxnSpPr>
            <a:cxnSpLocks/>
            <a:endCxn id="9" idx="3"/>
          </p:cNvCxnSpPr>
          <p:nvPr/>
        </p:nvCxnSpPr>
        <p:spPr>
          <a:xfrm flipH="1">
            <a:off x="6855579" y="3070746"/>
            <a:ext cx="2108700" cy="78971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8309A71C-F53B-33C8-12E0-2FA0660773E4}"/>
              </a:ext>
            </a:extLst>
          </p:cNvPr>
          <p:cNvCxnSpPr>
            <a:cxnSpLocks/>
            <a:endCxn id="9" idx="3"/>
          </p:cNvCxnSpPr>
          <p:nvPr/>
        </p:nvCxnSpPr>
        <p:spPr>
          <a:xfrm flipH="1">
            <a:off x="6855579" y="3860456"/>
            <a:ext cx="145590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80F6F8DF-2CE5-F2EB-9A67-C0F1A7A4B898}"/>
              </a:ext>
            </a:extLst>
          </p:cNvPr>
          <p:cNvCxnSpPr>
            <a:cxnSpLocks/>
            <a:endCxn id="9" idx="3"/>
          </p:cNvCxnSpPr>
          <p:nvPr/>
        </p:nvCxnSpPr>
        <p:spPr>
          <a:xfrm flipH="1">
            <a:off x="6855579" y="3330054"/>
            <a:ext cx="2108700" cy="53040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CEF88025-B245-4A74-849B-4819FD8FA11B}"/>
              </a:ext>
            </a:extLst>
          </p:cNvPr>
          <p:cNvSpPr txBox="1"/>
          <p:nvPr/>
        </p:nvSpPr>
        <p:spPr>
          <a:xfrm>
            <a:off x="7439642" y="5358299"/>
            <a:ext cx="3585877" cy="416652"/>
          </a:xfrm>
          <a:prstGeom prst="rect">
            <a:avLst/>
          </a:prstGeom>
        </p:spPr>
        <p:txBody>
          <a:bodyPr vert="horz" lIns="91440" tIns="45720" rIns="91440" bIns="45720" rtlCol="0">
            <a:noAutofit/>
          </a:bodyPr>
          <a:lstStyle/>
          <a:p>
            <a:pPr>
              <a:lnSpc>
                <a:spcPct val="90000"/>
              </a:lnSpc>
              <a:spcAft>
                <a:spcPts val="600"/>
              </a:spcAft>
            </a:pPr>
            <a:r>
              <a:rPr lang="en-US" sz="2400" dirty="0"/>
              <a:t>Human Wrist at 90 degrees</a:t>
            </a:r>
          </a:p>
        </p:txBody>
      </p:sp>
      <p:pic>
        <p:nvPicPr>
          <p:cNvPr id="3" name="Picture 2">
            <a:extLst>
              <a:ext uri="{FF2B5EF4-FFF2-40B4-BE49-F238E27FC236}">
                <a16:creationId xmlns:a16="http://schemas.microsoft.com/office/drawing/2014/main" id="{F07924E5-604C-849A-4C7A-712A5C8019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571" y="1967050"/>
            <a:ext cx="3898532" cy="2923899"/>
          </a:xfrm>
          <a:prstGeom prst="rect">
            <a:avLst/>
          </a:prstGeom>
        </p:spPr>
      </p:pic>
      <p:sp>
        <p:nvSpPr>
          <p:cNvPr id="17" name="TextBox 16">
            <a:extLst>
              <a:ext uri="{FF2B5EF4-FFF2-40B4-BE49-F238E27FC236}">
                <a16:creationId xmlns:a16="http://schemas.microsoft.com/office/drawing/2014/main" id="{2CB7E06F-CD2C-7287-63B4-3B6046767017}"/>
              </a:ext>
            </a:extLst>
          </p:cNvPr>
          <p:cNvSpPr txBox="1"/>
          <p:nvPr/>
        </p:nvSpPr>
        <p:spPr>
          <a:xfrm>
            <a:off x="1370138" y="5245678"/>
            <a:ext cx="2970916" cy="416652"/>
          </a:xfrm>
          <a:prstGeom prst="rect">
            <a:avLst/>
          </a:prstGeom>
        </p:spPr>
        <p:txBody>
          <a:bodyPr vert="horz" lIns="91440" tIns="45720" rIns="91440" bIns="45720" rtlCol="0">
            <a:noAutofit/>
          </a:bodyPr>
          <a:lstStyle/>
          <a:p>
            <a:pPr>
              <a:lnSpc>
                <a:spcPct val="90000"/>
              </a:lnSpc>
              <a:spcAft>
                <a:spcPts val="600"/>
              </a:spcAft>
            </a:pPr>
            <a:r>
              <a:rPr lang="en-US" sz="2400" dirty="0"/>
              <a:t>Phantom Wrist model</a:t>
            </a:r>
          </a:p>
        </p:txBody>
      </p:sp>
      <p:cxnSp>
        <p:nvCxnSpPr>
          <p:cNvPr id="19" name="Straight Arrow Connector 18">
            <a:extLst>
              <a:ext uri="{FF2B5EF4-FFF2-40B4-BE49-F238E27FC236}">
                <a16:creationId xmlns:a16="http://schemas.microsoft.com/office/drawing/2014/main" id="{BEEAD5BE-D0CF-A6B8-D59D-388AEE9C3C31}"/>
              </a:ext>
            </a:extLst>
          </p:cNvPr>
          <p:cNvCxnSpPr/>
          <p:nvPr/>
        </p:nvCxnSpPr>
        <p:spPr>
          <a:xfrm>
            <a:off x="3079582" y="2694220"/>
            <a:ext cx="2750355" cy="10566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5A70829B-5E8F-3F4C-00E1-810C87494CDB}"/>
              </a:ext>
            </a:extLst>
          </p:cNvPr>
          <p:cNvCxnSpPr>
            <a:cxnSpLocks/>
          </p:cNvCxnSpPr>
          <p:nvPr/>
        </p:nvCxnSpPr>
        <p:spPr>
          <a:xfrm>
            <a:off x="3050197" y="3465601"/>
            <a:ext cx="2779740" cy="28525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6992FE11-EB06-FBED-1686-2EE6E2AB50D3}"/>
              </a:ext>
            </a:extLst>
          </p:cNvPr>
          <p:cNvCxnSpPr>
            <a:cxnSpLocks/>
          </p:cNvCxnSpPr>
          <p:nvPr/>
        </p:nvCxnSpPr>
        <p:spPr>
          <a:xfrm flipV="1">
            <a:off x="3168017" y="3750857"/>
            <a:ext cx="2682998" cy="4878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8" name="TextBox 17">
            <a:extLst>
              <a:ext uri="{FF2B5EF4-FFF2-40B4-BE49-F238E27FC236}">
                <a16:creationId xmlns:a16="http://schemas.microsoft.com/office/drawing/2014/main" id="{21BEC865-A2B8-0506-6ABE-4052073D60E7}"/>
              </a:ext>
            </a:extLst>
          </p:cNvPr>
          <p:cNvSpPr txBox="1"/>
          <p:nvPr/>
        </p:nvSpPr>
        <p:spPr>
          <a:xfrm>
            <a:off x="1284728" y="1273462"/>
            <a:ext cx="2911477" cy="646331"/>
          </a:xfrm>
          <a:prstGeom prst="rect">
            <a:avLst/>
          </a:prstGeom>
          <a:noFill/>
        </p:spPr>
        <p:txBody>
          <a:bodyPr wrap="square">
            <a:spAutoFit/>
          </a:bodyPr>
          <a:lstStyle/>
          <a:p>
            <a:r>
              <a:rPr lang="en-US" sz="1800" dirty="0"/>
              <a:t>Exposure: </a:t>
            </a:r>
            <a:r>
              <a:rPr lang="en-US" dirty="0"/>
              <a:t>47498</a:t>
            </a:r>
            <a:r>
              <a:rPr lang="en-US" sz="1800" dirty="0"/>
              <a:t>.609 </a:t>
            </a:r>
            <a:r>
              <a:rPr lang="en-US" sz="1800" b="0" i="0" dirty="0">
                <a:effectLst/>
                <a:latin typeface="-apple-system"/>
              </a:rPr>
              <a:t>µs    Gain: 12.8dB</a:t>
            </a:r>
          </a:p>
        </p:txBody>
      </p:sp>
      <p:sp>
        <p:nvSpPr>
          <p:cNvPr id="20" name="TextBox 19">
            <a:extLst>
              <a:ext uri="{FF2B5EF4-FFF2-40B4-BE49-F238E27FC236}">
                <a16:creationId xmlns:a16="http://schemas.microsoft.com/office/drawing/2014/main" id="{A9C9888D-B3C9-E284-10A0-3DE8D709A2E0}"/>
              </a:ext>
            </a:extLst>
          </p:cNvPr>
          <p:cNvSpPr txBox="1"/>
          <p:nvPr/>
        </p:nvSpPr>
        <p:spPr>
          <a:xfrm>
            <a:off x="7195583" y="1363502"/>
            <a:ext cx="2840114" cy="646331"/>
          </a:xfrm>
          <a:prstGeom prst="rect">
            <a:avLst/>
          </a:prstGeom>
          <a:noFill/>
        </p:spPr>
        <p:txBody>
          <a:bodyPr wrap="square">
            <a:spAutoFit/>
          </a:bodyPr>
          <a:lstStyle/>
          <a:p>
            <a:r>
              <a:rPr lang="en-US" sz="1800" dirty="0"/>
              <a:t>Exposure: 759912.957 </a:t>
            </a:r>
            <a:r>
              <a:rPr lang="en-US" sz="1800" b="0" i="0" dirty="0">
                <a:effectLst/>
                <a:latin typeface="-apple-system"/>
              </a:rPr>
              <a:t>µs    Gain: </a:t>
            </a:r>
            <a:r>
              <a:rPr lang="en-US" dirty="0">
                <a:latin typeface="-apple-system"/>
              </a:rPr>
              <a:t>7.2</a:t>
            </a:r>
            <a:r>
              <a:rPr lang="en-US" sz="1800" b="0" i="0" dirty="0">
                <a:effectLst/>
                <a:latin typeface="-apple-system"/>
              </a:rPr>
              <a:t>dB</a:t>
            </a:r>
          </a:p>
        </p:txBody>
      </p:sp>
    </p:spTree>
    <p:extLst>
      <p:ext uri="{BB962C8B-B14F-4D97-AF65-F5344CB8AC3E}">
        <p14:creationId xmlns:p14="http://schemas.microsoft.com/office/powerpoint/2010/main" val="197648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0509CE64-E40E-466B-ACF8-558D74A5F09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5014"/>
          <a:stretch/>
        </p:blipFill>
        <p:spPr>
          <a:xfrm>
            <a:off x="20" y="1282"/>
            <a:ext cx="12191980" cy="6856718"/>
          </a:xfrm>
          <a:prstGeom prst="rect">
            <a:avLst/>
          </a:prstGeom>
        </p:spPr>
      </p:pic>
      <p:sp>
        <p:nvSpPr>
          <p:cNvPr id="4" name="Title 1">
            <a:extLst>
              <a:ext uri="{FF2B5EF4-FFF2-40B4-BE49-F238E27FC236}">
                <a16:creationId xmlns:a16="http://schemas.microsoft.com/office/drawing/2014/main" id="{A08BFCB1-1A04-D682-109E-011D2BC77233}"/>
              </a:ext>
            </a:extLst>
          </p:cNvPr>
          <p:cNvSpPr txBox="1">
            <a:spLocks/>
          </p:cNvSpPr>
          <p:nvPr/>
        </p:nvSpPr>
        <p:spPr>
          <a:xfrm>
            <a:off x="420291" y="507999"/>
            <a:ext cx="6179209" cy="733900"/>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NIR Captured Images - Fingers</a:t>
            </a:r>
          </a:p>
        </p:txBody>
      </p:sp>
      <p:sp>
        <p:nvSpPr>
          <p:cNvPr id="8" name="TextBox 7">
            <a:extLst>
              <a:ext uri="{FF2B5EF4-FFF2-40B4-BE49-F238E27FC236}">
                <a16:creationId xmlns:a16="http://schemas.microsoft.com/office/drawing/2014/main" id="{537C2BF4-8C61-4DF9-2BCF-E8F6516E4707}"/>
              </a:ext>
            </a:extLst>
          </p:cNvPr>
          <p:cNvSpPr txBox="1"/>
          <p:nvPr/>
        </p:nvSpPr>
        <p:spPr>
          <a:xfrm>
            <a:off x="2636035" y="5969795"/>
            <a:ext cx="7926929" cy="416652"/>
          </a:xfrm>
          <a:prstGeom prst="rect">
            <a:avLst/>
          </a:prstGeom>
        </p:spPr>
        <p:txBody>
          <a:bodyPr vert="horz" lIns="91440" tIns="45720" rIns="91440" bIns="45720" rtlCol="0">
            <a:noAutofit/>
          </a:bodyPr>
          <a:lstStyle/>
          <a:p>
            <a:pPr>
              <a:lnSpc>
                <a:spcPct val="90000"/>
              </a:lnSpc>
              <a:spcAft>
                <a:spcPts val="600"/>
              </a:spcAft>
            </a:pPr>
            <a:r>
              <a:rPr lang="en-US" sz="2800" dirty="0"/>
              <a:t>IR images of wrist taken in a dark environment captured at various angles of the fingers </a:t>
            </a:r>
          </a:p>
        </p:txBody>
      </p:sp>
      <p:sp>
        <p:nvSpPr>
          <p:cNvPr id="9" name="TextBox 8">
            <a:extLst>
              <a:ext uri="{FF2B5EF4-FFF2-40B4-BE49-F238E27FC236}">
                <a16:creationId xmlns:a16="http://schemas.microsoft.com/office/drawing/2014/main" id="{0D18946A-2F28-25AD-8914-A90A521AEDC5}"/>
              </a:ext>
            </a:extLst>
          </p:cNvPr>
          <p:cNvSpPr txBox="1"/>
          <p:nvPr/>
        </p:nvSpPr>
        <p:spPr>
          <a:xfrm>
            <a:off x="5990530" y="5181600"/>
            <a:ext cx="759579" cy="416652"/>
          </a:xfrm>
          <a:prstGeom prst="rect">
            <a:avLst/>
          </a:prstGeom>
        </p:spPr>
        <p:txBody>
          <a:bodyPr vert="horz" lIns="91440" tIns="45720" rIns="91440" bIns="45720" rtlCol="0">
            <a:normAutofit/>
          </a:bodyPr>
          <a:lstStyle/>
          <a:p>
            <a:pPr>
              <a:lnSpc>
                <a:spcPct val="90000"/>
              </a:lnSpc>
              <a:spcAft>
                <a:spcPts val="600"/>
              </a:spcAft>
            </a:pPr>
            <a:r>
              <a:rPr lang="en-US" sz="2000" dirty="0"/>
              <a:t>Veins</a:t>
            </a:r>
          </a:p>
        </p:txBody>
      </p:sp>
      <p:pic>
        <p:nvPicPr>
          <p:cNvPr id="3" name="Picture 2">
            <a:extLst>
              <a:ext uri="{FF2B5EF4-FFF2-40B4-BE49-F238E27FC236}">
                <a16:creationId xmlns:a16="http://schemas.microsoft.com/office/drawing/2014/main" id="{CDCB95AE-BF1C-0DE9-28F1-1886C66EC1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81" y="1870460"/>
            <a:ext cx="3896639" cy="2922478"/>
          </a:xfrm>
          <a:prstGeom prst="rect">
            <a:avLst/>
          </a:prstGeom>
        </p:spPr>
      </p:pic>
      <p:pic>
        <p:nvPicPr>
          <p:cNvPr id="16" name="Picture 15">
            <a:extLst>
              <a:ext uri="{FF2B5EF4-FFF2-40B4-BE49-F238E27FC236}">
                <a16:creationId xmlns:a16="http://schemas.microsoft.com/office/drawing/2014/main" id="{544EA395-5C10-FB52-FAEC-6ECA649184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3030" y="1859281"/>
            <a:ext cx="3946290" cy="2959717"/>
          </a:xfrm>
          <a:prstGeom prst="rect">
            <a:avLst/>
          </a:prstGeom>
        </p:spPr>
      </p:pic>
      <p:pic>
        <p:nvPicPr>
          <p:cNvPr id="20" name="Picture 19">
            <a:extLst>
              <a:ext uri="{FF2B5EF4-FFF2-40B4-BE49-F238E27FC236}">
                <a16:creationId xmlns:a16="http://schemas.microsoft.com/office/drawing/2014/main" id="{A019F967-B588-8D28-8056-3A84E73C75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4430" y="1859280"/>
            <a:ext cx="3946290" cy="2959718"/>
          </a:xfrm>
          <a:prstGeom prst="rect">
            <a:avLst/>
          </a:prstGeom>
        </p:spPr>
      </p:pic>
      <p:cxnSp>
        <p:nvCxnSpPr>
          <p:cNvPr id="22" name="Straight Arrow Connector 21">
            <a:extLst>
              <a:ext uri="{FF2B5EF4-FFF2-40B4-BE49-F238E27FC236}">
                <a16:creationId xmlns:a16="http://schemas.microsoft.com/office/drawing/2014/main" id="{58982C49-7EE8-384A-2637-BDA101604EE1}"/>
              </a:ext>
            </a:extLst>
          </p:cNvPr>
          <p:cNvCxnSpPr/>
          <p:nvPr/>
        </p:nvCxnSpPr>
        <p:spPr>
          <a:xfrm>
            <a:off x="3037840" y="3508312"/>
            <a:ext cx="2682240" cy="167328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3C069830-4052-BAD2-1D2C-83DDCBE8A3C7}"/>
              </a:ext>
            </a:extLst>
          </p:cNvPr>
          <p:cNvCxnSpPr>
            <a:cxnSpLocks/>
          </p:cNvCxnSpPr>
          <p:nvPr/>
        </p:nvCxnSpPr>
        <p:spPr>
          <a:xfrm>
            <a:off x="6370320" y="3180080"/>
            <a:ext cx="0" cy="20015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 name="Straight Arrow Connector 25">
            <a:extLst>
              <a:ext uri="{FF2B5EF4-FFF2-40B4-BE49-F238E27FC236}">
                <a16:creationId xmlns:a16="http://schemas.microsoft.com/office/drawing/2014/main" id="{6E52DDC5-63D5-6BB7-F046-54F4A4E87F47}"/>
              </a:ext>
            </a:extLst>
          </p:cNvPr>
          <p:cNvCxnSpPr>
            <a:cxnSpLocks/>
          </p:cNvCxnSpPr>
          <p:nvPr/>
        </p:nvCxnSpPr>
        <p:spPr>
          <a:xfrm flipH="1">
            <a:off x="6934479" y="3508312"/>
            <a:ext cx="2898611" cy="167328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23FD9C9E-AFAF-9887-5490-905A64F28897}"/>
              </a:ext>
            </a:extLst>
          </p:cNvPr>
          <p:cNvSpPr txBox="1"/>
          <p:nvPr/>
        </p:nvSpPr>
        <p:spPr>
          <a:xfrm>
            <a:off x="3699379" y="5534190"/>
            <a:ext cx="9499600" cy="461665"/>
          </a:xfrm>
          <a:prstGeom prst="rect">
            <a:avLst/>
          </a:prstGeom>
          <a:noFill/>
        </p:spPr>
        <p:txBody>
          <a:bodyPr wrap="square" rtlCol="0">
            <a:spAutoFit/>
          </a:bodyPr>
          <a:lstStyle/>
          <a:p>
            <a:r>
              <a:rPr lang="en-US" sz="2400" dirty="0"/>
              <a:t>Exposure: 849040.870 </a:t>
            </a:r>
            <a:r>
              <a:rPr lang="en-US" sz="2400" b="0" i="0" dirty="0">
                <a:effectLst/>
                <a:latin typeface="-apple-system"/>
              </a:rPr>
              <a:t>µs    Gain: 7.2dB</a:t>
            </a:r>
          </a:p>
        </p:txBody>
      </p:sp>
    </p:spTree>
    <p:extLst>
      <p:ext uri="{BB962C8B-B14F-4D97-AF65-F5344CB8AC3E}">
        <p14:creationId xmlns:p14="http://schemas.microsoft.com/office/powerpoint/2010/main" val="2203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0509CE64-E40E-466B-ACF8-558D74A5F09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5014"/>
          <a:stretch/>
        </p:blipFill>
        <p:spPr>
          <a:xfrm>
            <a:off x="-492928" y="-248689"/>
            <a:ext cx="12191980" cy="6856718"/>
          </a:xfrm>
          <a:prstGeom prst="rect">
            <a:avLst/>
          </a:prstGeom>
        </p:spPr>
      </p:pic>
      <p:sp>
        <p:nvSpPr>
          <p:cNvPr id="4" name="Title 1">
            <a:extLst>
              <a:ext uri="{FF2B5EF4-FFF2-40B4-BE49-F238E27FC236}">
                <a16:creationId xmlns:a16="http://schemas.microsoft.com/office/drawing/2014/main" id="{A08BFCB1-1A04-D682-109E-011D2BC77233}"/>
              </a:ext>
            </a:extLst>
          </p:cNvPr>
          <p:cNvSpPr txBox="1">
            <a:spLocks/>
          </p:cNvSpPr>
          <p:nvPr/>
        </p:nvSpPr>
        <p:spPr>
          <a:xfrm>
            <a:off x="420291" y="507999"/>
            <a:ext cx="6179209" cy="7339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t>NIR Captured Images - Palm</a:t>
            </a:r>
            <a:endParaRPr lang="en-US" sz="4000" b="1" dirty="0"/>
          </a:p>
        </p:txBody>
      </p:sp>
      <p:pic>
        <p:nvPicPr>
          <p:cNvPr id="6" name="Picture 5">
            <a:extLst>
              <a:ext uri="{FF2B5EF4-FFF2-40B4-BE49-F238E27FC236}">
                <a16:creationId xmlns:a16="http://schemas.microsoft.com/office/drawing/2014/main" id="{22EFFE91-60E1-4913-F4C1-5A69EF07139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68"/>
          <a:stretch/>
        </p:blipFill>
        <p:spPr bwMode="auto">
          <a:xfrm>
            <a:off x="4716203" y="1963445"/>
            <a:ext cx="3343571" cy="2707162"/>
          </a:xfrm>
          <a:prstGeom prst="rect">
            <a:avLst/>
          </a:prstGeom>
          <a:noFill/>
        </p:spPr>
      </p:pic>
      <p:pic>
        <p:nvPicPr>
          <p:cNvPr id="7" name="Picture 6">
            <a:extLst>
              <a:ext uri="{FF2B5EF4-FFF2-40B4-BE49-F238E27FC236}">
                <a16:creationId xmlns:a16="http://schemas.microsoft.com/office/drawing/2014/main" id="{29AFC877-FF99-34CF-BAB9-06D4389AF4E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094" r="-3" b="-3"/>
          <a:stretch/>
        </p:blipFill>
        <p:spPr bwMode="auto">
          <a:xfrm>
            <a:off x="472446" y="1970964"/>
            <a:ext cx="3284854" cy="2651760"/>
          </a:xfrm>
          <a:prstGeom prst="rect">
            <a:avLst/>
          </a:prstGeom>
          <a:noFill/>
        </p:spPr>
      </p:pic>
      <p:sp>
        <p:nvSpPr>
          <p:cNvPr id="8" name="TextBox 7">
            <a:extLst>
              <a:ext uri="{FF2B5EF4-FFF2-40B4-BE49-F238E27FC236}">
                <a16:creationId xmlns:a16="http://schemas.microsoft.com/office/drawing/2014/main" id="{537C2BF4-8C61-4DF9-2BCF-E8F6516E4707}"/>
              </a:ext>
            </a:extLst>
          </p:cNvPr>
          <p:cNvSpPr txBox="1"/>
          <p:nvPr/>
        </p:nvSpPr>
        <p:spPr>
          <a:xfrm>
            <a:off x="2209128" y="5726741"/>
            <a:ext cx="7804099" cy="416652"/>
          </a:xfrm>
          <a:prstGeom prst="rect">
            <a:avLst/>
          </a:prstGeom>
        </p:spPr>
        <p:txBody>
          <a:bodyPr vert="horz" lIns="91440" tIns="45720" rIns="91440" bIns="45720" rtlCol="0">
            <a:noAutofit/>
          </a:bodyPr>
          <a:lstStyle/>
          <a:p>
            <a:pPr>
              <a:lnSpc>
                <a:spcPct val="90000"/>
              </a:lnSpc>
              <a:spcAft>
                <a:spcPts val="600"/>
              </a:spcAft>
            </a:pPr>
            <a:r>
              <a:rPr lang="en-US" sz="2800" dirty="0"/>
              <a:t>IR images of the wrist captured with various angles at different exposure levels &amp; Gain values</a:t>
            </a:r>
          </a:p>
        </p:txBody>
      </p:sp>
      <p:sp>
        <p:nvSpPr>
          <p:cNvPr id="9" name="TextBox 8">
            <a:extLst>
              <a:ext uri="{FF2B5EF4-FFF2-40B4-BE49-F238E27FC236}">
                <a16:creationId xmlns:a16="http://schemas.microsoft.com/office/drawing/2014/main" id="{0D18946A-2F28-25AD-8914-A90A521AEDC5}"/>
              </a:ext>
            </a:extLst>
          </p:cNvPr>
          <p:cNvSpPr txBox="1"/>
          <p:nvPr/>
        </p:nvSpPr>
        <p:spPr>
          <a:xfrm>
            <a:off x="5351599" y="5188624"/>
            <a:ext cx="759579" cy="416652"/>
          </a:xfrm>
          <a:prstGeom prst="rect">
            <a:avLst/>
          </a:prstGeom>
        </p:spPr>
        <p:txBody>
          <a:bodyPr vert="horz" lIns="91440" tIns="45720" rIns="91440" bIns="45720" rtlCol="0">
            <a:normAutofit/>
          </a:bodyPr>
          <a:lstStyle/>
          <a:p>
            <a:pPr>
              <a:lnSpc>
                <a:spcPct val="90000"/>
              </a:lnSpc>
              <a:spcAft>
                <a:spcPts val="600"/>
              </a:spcAft>
            </a:pPr>
            <a:r>
              <a:rPr lang="en-US" sz="2000" dirty="0"/>
              <a:t>Veins</a:t>
            </a:r>
          </a:p>
        </p:txBody>
      </p:sp>
      <p:cxnSp>
        <p:nvCxnSpPr>
          <p:cNvPr id="11" name="Straight Arrow Connector 10">
            <a:extLst>
              <a:ext uri="{FF2B5EF4-FFF2-40B4-BE49-F238E27FC236}">
                <a16:creationId xmlns:a16="http://schemas.microsoft.com/office/drawing/2014/main" id="{C3352E4B-300E-78E9-E4D0-99C5944BC022}"/>
              </a:ext>
            </a:extLst>
          </p:cNvPr>
          <p:cNvCxnSpPr>
            <a:cxnSpLocks/>
          </p:cNvCxnSpPr>
          <p:nvPr/>
        </p:nvCxnSpPr>
        <p:spPr>
          <a:xfrm>
            <a:off x="5709806" y="3317026"/>
            <a:ext cx="43164" cy="180143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561732BD-7837-5C00-C457-C21F3891168E}"/>
              </a:ext>
            </a:extLst>
          </p:cNvPr>
          <p:cNvCxnSpPr>
            <a:cxnSpLocks/>
          </p:cNvCxnSpPr>
          <p:nvPr/>
        </p:nvCxnSpPr>
        <p:spPr>
          <a:xfrm>
            <a:off x="2040347" y="3814861"/>
            <a:ext cx="3549950" cy="140206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21" name="Picture 20">
            <a:extLst>
              <a:ext uri="{FF2B5EF4-FFF2-40B4-BE49-F238E27FC236}">
                <a16:creationId xmlns:a16="http://schemas.microsoft.com/office/drawing/2014/main" id="{99F135E6-3056-C5F6-7FBE-A049C258C1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6611" y="1970964"/>
            <a:ext cx="3535680" cy="2651760"/>
          </a:xfrm>
          <a:prstGeom prst="rect">
            <a:avLst/>
          </a:prstGeom>
        </p:spPr>
      </p:pic>
      <p:cxnSp>
        <p:nvCxnSpPr>
          <p:cNvPr id="35" name="Straight Arrow Connector 34">
            <a:extLst>
              <a:ext uri="{FF2B5EF4-FFF2-40B4-BE49-F238E27FC236}">
                <a16:creationId xmlns:a16="http://schemas.microsoft.com/office/drawing/2014/main" id="{A5AE5FBC-7AA4-4098-A37A-C5DB71369E3F}"/>
              </a:ext>
            </a:extLst>
          </p:cNvPr>
          <p:cNvCxnSpPr/>
          <p:nvPr/>
        </p:nvCxnSpPr>
        <p:spPr>
          <a:xfrm flipH="1">
            <a:off x="6004560" y="3515360"/>
            <a:ext cx="4169891" cy="167326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EE02AF9A-E63A-7662-27BA-5140CF942D59}"/>
              </a:ext>
            </a:extLst>
          </p:cNvPr>
          <p:cNvSpPr txBox="1"/>
          <p:nvPr/>
        </p:nvSpPr>
        <p:spPr>
          <a:xfrm>
            <a:off x="3427040" y="1432847"/>
            <a:ext cx="6344920" cy="369332"/>
          </a:xfrm>
          <a:prstGeom prst="rect">
            <a:avLst/>
          </a:prstGeom>
          <a:noFill/>
        </p:spPr>
        <p:txBody>
          <a:bodyPr wrap="square">
            <a:spAutoFit/>
          </a:bodyPr>
          <a:lstStyle/>
          <a:p>
            <a:r>
              <a:rPr lang="en-US" sz="1800" dirty="0"/>
              <a:t>Exposure: 849040.870 </a:t>
            </a:r>
            <a:r>
              <a:rPr lang="en-US" sz="1800" b="0" i="0" dirty="0">
                <a:effectLst/>
                <a:latin typeface="-apple-system"/>
              </a:rPr>
              <a:t>µs    Gain: 16.8dB</a:t>
            </a:r>
          </a:p>
        </p:txBody>
      </p:sp>
    </p:spTree>
    <p:extLst>
      <p:ext uri="{BB962C8B-B14F-4D97-AF65-F5344CB8AC3E}">
        <p14:creationId xmlns:p14="http://schemas.microsoft.com/office/powerpoint/2010/main" val="374231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0509CE64-E40E-466B-ACF8-558D74A5F09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5014"/>
          <a:stretch/>
        </p:blipFill>
        <p:spPr>
          <a:xfrm>
            <a:off x="20" y="1282"/>
            <a:ext cx="12191980" cy="6856718"/>
          </a:xfrm>
          <a:prstGeom prst="rect">
            <a:avLst/>
          </a:prstGeom>
        </p:spPr>
      </p:pic>
      <p:sp>
        <p:nvSpPr>
          <p:cNvPr id="4" name="Title 1">
            <a:extLst>
              <a:ext uri="{FF2B5EF4-FFF2-40B4-BE49-F238E27FC236}">
                <a16:creationId xmlns:a16="http://schemas.microsoft.com/office/drawing/2014/main" id="{55E908B9-5800-95EF-11F6-28CBA27ED951}"/>
              </a:ext>
            </a:extLst>
          </p:cNvPr>
          <p:cNvSpPr>
            <a:spLocks noGrp="1"/>
          </p:cNvSpPr>
          <p:nvPr>
            <p:ph type="title"/>
          </p:nvPr>
        </p:nvSpPr>
        <p:spPr>
          <a:xfrm>
            <a:off x="420291" y="507999"/>
            <a:ext cx="6179209" cy="733900"/>
          </a:xfrm>
        </p:spPr>
        <p:txBody>
          <a:bodyPr vert="horz" lIns="91440" tIns="45720" rIns="91440" bIns="45720" rtlCol="0" anchor="b">
            <a:normAutofit/>
          </a:bodyPr>
          <a:lstStyle/>
          <a:p>
            <a:r>
              <a:rPr lang="en-US" sz="4000" b="1" kern="1200" dirty="0">
                <a:solidFill>
                  <a:schemeClr val="tx1"/>
                </a:solidFill>
                <a:latin typeface="+mj-lt"/>
                <a:ea typeface="+mj-ea"/>
                <a:cs typeface="+mj-cs"/>
              </a:rPr>
              <a:t>NIR Captured Images - Wrist</a:t>
            </a:r>
          </a:p>
        </p:txBody>
      </p:sp>
      <p:sp>
        <p:nvSpPr>
          <p:cNvPr id="6" name="TextBox 5">
            <a:extLst>
              <a:ext uri="{FF2B5EF4-FFF2-40B4-BE49-F238E27FC236}">
                <a16:creationId xmlns:a16="http://schemas.microsoft.com/office/drawing/2014/main" id="{60304688-9412-FDA6-D7BE-1826781C7E43}"/>
              </a:ext>
            </a:extLst>
          </p:cNvPr>
          <p:cNvSpPr txBox="1"/>
          <p:nvPr/>
        </p:nvSpPr>
        <p:spPr>
          <a:xfrm>
            <a:off x="4086626" y="4809614"/>
            <a:ext cx="3386054" cy="935671"/>
          </a:xfrm>
          <a:prstGeom prst="rect">
            <a:avLst/>
          </a:prstGeom>
        </p:spPr>
        <p:txBody>
          <a:bodyPr vert="horz" lIns="91440" tIns="45720" rIns="91440" bIns="45720" rtlCol="0">
            <a:noAutofit/>
          </a:bodyPr>
          <a:lstStyle/>
          <a:p>
            <a:pPr algn="ctr">
              <a:lnSpc>
                <a:spcPct val="90000"/>
              </a:lnSpc>
              <a:spcAft>
                <a:spcPts val="600"/>
              </a:spcAft>
            </a:pPr>
            <a:r>
              <a:rPr lang="en-US" sz="2800" dirty="0"/>
              <a:t>IR refracted images of back side of the wrist with high intensity IR light on bottom side of hand </a:t>
            </a:r>
          </a:p>
        </p:txBody>
      </p:sp>
      <p:pic>
        <p:nvPicPr>
          <p:cNvPr id="7" name="Picture 6">
            <a:extLst>
              <a:ext uri="{FF2B5EF4-FFF2-40B4-BE49-F238E27FC236}">
                <a16:creationId xmlns:a16="http://schemas.microsoft.com/office/drawing/2014/main" id="{B7DE76FF-B4F4-B2A6-DBBD-428119BBD9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332" y="1241899"/>
            <a:ext cx="3426928" cy="2568775"/>
          </a:xfrm>
          <a:prstGeom prst="rect">
            <a:avLst/>
          </a:prstGeom>
          <a:noFill/>
          <a:ln>
            <a:noFill/>
          </a:ln>
        </p:spPr>
      </p:pic>
      <p:sp>
        <p:nvSpPr>
          <p:cNvPr id="9" name="TextBox 8">
            <a:extLst>
              <a:ext uri="{FF2B5EF4-FFF2-40B4-BE49-F238E27FC236}">
                <a16:creationId xmlns:a16="http://schemas.microsoft.com/office/drawing/2014/main" id="{FCCFCA25-9865-1785-F270-F8A463B1126F}"/>
              </a:ext>
            </a:extLst>
          </p:cNvPr>
          <p:cNvSpPr txBox="1"/>
          <p:nvPr/>
        </p:nvSpPr>
        <p:spPr>
          <a:xfrm>
            <a:off x="5644848" y="3114904"/>
            <a:ext cx="759579" cy="416652"/>
          </a:xfrm>
          <a:prstGeom prst="rect">
            <a:avLst/>
          </a:prstGeom>
        </p:spPr>
        <p:txBody>
          <a:bodyPr vert="horz" lIns="91440" tIns="45720" rIns="91440" bIns="45720" rtlCol="0">
            <a:normAutofit/>
          </a:bodyPr>
          <a:lstStyle/>
          <a:p>
            <a:pPr>
              <a:lnSpc>
                <a:spcPct val="90000"/>
              </a:lnSpc>
              <a:spcAft>
                <a:spcPts val="600"/>
              </a:spcAft>
            </a:pPr>
            <a:r>
              <a:rPr lang="en-US" sz="2000" dirty="0"/>
              <a:t>Veins</a:t>
            </a:r>
          </a:p>
        </p:txBody>
      </p:sp>
      <p:pic>
        <p:nvPicPr>
          <p:cNvPr id="3" name="Picture 2">
            <a:extLst>
              <a:ext uri="{FF2B5EF4-FFF2-40B4-BE49-F238E27FC236}">
                <a16:creationId xmlns:a16="http://schemas.microsoft.com/office/drawing/2014/main" id="{59AE8879-3B68-22F2-7E52-ACCCCB280148}"/>
              </a:ext>
            </a:extLst>
          </p:cNvPr>
          <p:cNvPicPr>
            <a:picLocks noChangeAspect="1"/>
          </p:cNvPicPr>
          <p:nvPr/>
        </p:nvPicPr>
        <p:blipFill rotWithShape="1">
          <a:blip r:embed="rId4">
            <a:extLst>
              <a:ext uri="{28A0092B-C50C-407E-A947-70E740481C1C}">
                <a14:useLocalDpi xmlns:a14="http://schemas.microsoft.com/office/drawing/2010/main" val="0"/>
              </a:ext>
            </a:extLst>
          </a:blip>
          <a:srcRect l="7770" t="21454" r="12166" b="9942"/>
          <a:stretch/>
        </p:blipFill>
        <p:spPr>
          <a:xfrm>
            <a:off x="638497" y="4118334"/>
            <a:ext cx="3250331" cy="2367457"/>
          </a:xfrm>
          <a:prstGeom prst="rect">
            <a:avLst/>
          </a:prstGeom>
        </p:spPr>
      </p:pic>
      <p:pic>
        <p:nvPicPr>
          <p:cNvPr id="19" name="Picture 18">
            <a:extLst>
              <a:ext uri="{FF2B5EF4-FFF2-40B4-BE49-F238E27FC236}">
                <a16:creationId xmlns:a16="http://schemas.microsoft.com/office/drawing/2014/main" id="{CDD27B75-D47D-D5B5-CBFD-60A1E2DD0C51}"/>
              </a:ext>
            </a:extLst>
          </p:cNvPr>
          <p:cNvPicPr>
            <a:picLocks noChangeAspect="1"/>
          </p:cNvPicPr>
          <p:nvPr/>
        </p:nvPicPr>
        <p:blipFill rotWithShape="1">
          <a:blip r:embed="rId5">
            <a:extLst>
              <a:ext uri="{28A0092B-C50C-407E-A947-70E740481C1C}">
                <a14:useLocalDpi xmlns:a14="http://schemas.microsoft.com/office/drawing/2010/main" val="0"/>
              </a:ext>
            </a:extLst>
          </a:blip>
          <a:srcRect l="19438"/>
          <a:stretch/>
        </p:blipFill>
        <p:spPr>
          <a:xfrm>
            <a:off x="7871511" y="872815"/>
            <a:ext cx="3386053" cy="2867598"/>
          </a:xfrm>
          <a:prstGeom prst="rect">
            <a:avLst/>
          </a:prstGeom>
        </p:spPr>
      </p:pic>
      <p:pic>
        <p:nvPicPr>
          <p:cNvPr id="28" name="Picture 27">
            <a:extLst>
              <a:ext uri="{FF2B5EF4-FFF2-40B4-BE49-F238E27FC236}">
                <a16:creationId xmlns:a16="http://schemas.microsoft.com/office/drawing/2014/main" id="{80B5076A-EE07-C0BF-CFE2-462CC352F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1511" y="4023125"/>
            <a:ext cx="3386054" cy="2539541"/>
          </a:xfrm>
          <a:prstGeom prst="rect">
            <a:avLst/>
          </a:prstGeom>
        </p:spPr>
      </p:pic>
      <p:sp>
        <p:nvSpPr>
          <p:cNvPr id="29" name="TextBox 28">
            <a:extLst>
              <a:ext uri="{FF2B5EF4-FFF2-40B4-BE49-F238E27FC236}">
                <a16:creationId xmlns:a16="http://schemas.microsoft.com/office/drawing/2014/main" id="{B95E0324-5A80-C019-B9EA-D310F1E84042}"/>
              </a:ext>
            </a:extLst>
          </p:cNvPr>
          <p:cNvSpPr txBox="1"/>
          <p:nvPr/>
        </p:nvSpPr>
        <p:spPr>
          <a:xfrm>
            <a:off x="1283232" y="3797913"/>
            <a:ext cx="2226663" cy="416652"/>
          </a:xfrm>
          <a:prstGeom prst="rect">
            <a:avLst/>
          </a:prstGeom>
        </p:spPr>
        <p:txBody>
          <a:bodyPr vert="horz" lIns="91440" tIns="45720" rIns="91440" bIns="45720" rtlCol="0">
            <a:normAutofit/>
          </a:bodyPr>
          <a:lstStyle/>
          <a:p>
            <a:pPr>
              <a:lnSpc>
                <a:spcPct val="90000"/>
              </a:lnSpc>
              <a:spcAft>
                <a:spcPts val="600"/>
              </a:spcAft>
            </a:pPr>
            <a:r>
              <a:rPr lang="en-US" dirty="0"/>
              <a:t>Wrist at 70 degrees</a:t>
            </a:r>
          </a:p>
        </p:txBody>
      </p:sp>
      <p:sp>
        <p:nvSpPr>
          <p:cNvPr id="30" name="TextBox 29">
            <a:extLst>
              <a:ext uri="{FF2B5EF4-FFF2-40B4-BE49-F238E27FC236}">
                <a16:creationId xmlns:a16="http://schemas.microsoft.com/office/drawing/2014/main" id="{7D25CE4F-BE74-52E0-24CA-CE3155D2A2FB}"/>
              </a:ext>
            </a:extLst>
          </p:cNvPr>
          <p:cNvSpPr txBox="1"/>
          <p:nvPr/>
        </p:nvSpPr>
        <p:spPr>
          <a:xfrm>
            <a:off x="8451206" y="6525184"/>
            <a:ext cx="2226663" cy="416652"/>
          </a:xfrm>
          <a:prstGeom prst="rect">
            <a:avLst/>
          </a:prstGeom>
        </p:spPr>
        <p:txBody>
          <a:bodyPr vert="horz" lIns="91440" tIns="45720" rIns="91440" bIns="45720" rtlCol="0">
            <a:normAutofit/>
          </a:bodyPr>
          <a:lstStyle/>
          <a:p>
            <a:pPr>
              <a:lnSpc>
                <a:spcPct val="90000"/>
              </a:lnSpc>
              <a:spcAft>
                <a:spcPts val="600"/>
              </a:spcAft>
            </a:pPr>
            <a:r>
              <a:rPr lang="en-US" dirty="0"/>
              <a:t>Wrist at 80 degrees</a:t>
            </a:r>
          </a:p>
        </p:txBody>
      </p:sp>
      <p:sp>
        <p:nvSpPr>
          <p:cNvPr id="31" name="TextBox 30">
            <a:extLst>
              <a:ext uri="{FF2B5EF4-FFF2-40B4-BE49-F238E27FC236}">
                <a16:creationId xmlns:a16="http://schemas.microsoft.com/office/drawing/2014/main" id="{5EC45045-3B3D-A9F6-E982-4AF47D6DC1DF}"/>
              </a:ext>
            </a:extLst>
          </p:cNvPr>
          <p:cNvSpPr txBox="1"/>
          <p:nvPr/>
        </p:nvSpPr>
        <p:spPr>
          <a:xfrm>
            <a:off x="8529684" y="3669566"/>
            <a:ext cx="2226663" cy="416652"/>
          </a:xfrm>
          <a:prstGeom prst="rect">
            <a:avLst/>
          </a:prstGeom>
        </p:spPr>
        <p:txBody>
          <a:bodyPr vert="horz" lIns="91440" tIns="45720" rIns="91440" bIns="45720" rtlCol="0">
            <a:normAutofit/>
          </a:bodyPr>
          <a:lstStyle/>
          <a:p>
            <a:pPr>
              <a:lnSpc>
                <a:spcPct val="90000"/>
              </a:lnSpc>
              <a:spcAft>
                <a:spcPts val="600"/>
              </a:spcAft>
            </a:pPr>
            <a:r>
              <a:rPr lang="en-US" dirty="0"/>
              <a:t>Wrist at 89 degrees</a:t>
            </a:r>
          </a:p>
        </p:txBody>
      </p:sp>
      <p:sp>
        <p:nvSpPr>
          <p:cNvPr id="32" name="TextBox 31">
            <a:extLst>
              <a:ext uri="{FF2B5EF4-FFF2-40B4-BE49-F238E27FC236}">
                <a16:creationId xmlns:a16="http://schemas.microsoft.com/office/drawing/2014/main" id="{68114582-A161-6E9D-B2BB-EBBEFD2BC1D4}"/>
              </a:ext>
            </a:extLst>
          </p:cNvPr>
          <p:cNvSpPr txBox="1"/>
          <p:nvPr/>
        </p:nvSpPr>
        <p:spPr>
          <a:xfrm>
            <a:off x="1283232" y="6525184"/>
            <a:ext cx="2226663" cy="416652"/>
          </a:xfrm>
          <a:prstGeom prst="rect">
            <a:avLst/>
          </a:prstGeom>
        </p:spPr>
        <p:txBody>
          <a:bodyPr vert="horz" lIns="91440" tIns="45720" rIns="91440" bIns="45720" rtlCol="0">
            <a:normAutofit/>
          </a:bodyPr>
          <a:lstStyle/>
          <a:p>
            <a:pPr>
              <a:lnSpc>
                <a:spcPct val="90000"/>
              </a:lnSpc>
              <a:spcAft>
                <a:spcPts val="600"/>
              </a:spcAft>
            </a:pPr>
            <a:r>
              <a:rPr lang="en-US" dirty="0"/>
              <a:t>Wrist at 90 degrees</a:t>
            </a:r>
          </a:p>
        </p:txBody>
      </p:sp>
      <p:cxnSp>
        <p:nvCxnSpPr>
          <p:cNvPr id="34" name="Straight Arrow Connector 33">
            <a:extLst>
              <a:ext uri="{FF2B5EF4-FFF2-40B4-BE49-F238E27FC236}">
                <a16:creationId xmlns:a16="http://schemas.microsoft.com/office/drawing/2014/main" id="{269D21E0-DC9C-977E-02C6-182C805E9DFE}"/>
              </a:ext>
            </a:extLst>
          </p:cNvPr>
          <p:cNvCxnSpPr>
            <a:cxnSpLocks/>
          </p:cNvCxnSpPr>
          <p:nvPr/>
        </p:nvCxnSpPr>
        <p:spPr>
          <a:xfrm>
            <a:off x="1798320" y="1943043"/>
            <a:ext cx="3846528" cy="10880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6" name="Straight Arrow Connector 35">
            <a:extLst>
              <a:ext uri="{FF2B5EF4-FFF2-40B4-BE49-F238E27FC236}">
                <a16:creationId xmlns:a16="http://schemas.microsoft.com/office/drawing/2014/main" id="{2DF1B376-6934-6FAA-4868-966AC9758857}"/>
              </a:ext>
            </a:extLst>
          </p:cNvPr>
          <p:cNvCxnSpPr>
            <a:cxnSpLocks/>
          </p:cNvCxnSpPr>
          <p:nvPr/>
        </p:nvCxnSpPr>
        <p:spPr>
          <a:xfrm flipV="1">
            <a:off x="2001520" y="3450056"/>
            <a:ext cx="3643328" cy="206700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DEAC86C1-60AB-044D-15B8-9B09E882F034}"/>
              </a:ext>
            </a:extLst>
          </p:cNvPr>
          <p:cNvCxnSpPr>
            <a:cxnSpLocks/>
          </p:cNvCxnSpPr>
          <p:nvPr/>
        </p:nvCxnSpPr>
        <p:spPr>
          <a:xfrm flipH="1">
            <a:off x="6404427" y="2266392"/>
            <a:ext cx="3238588" cy="104484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a:extLst>
              <a:ext uri="{FF2B5EF4-FFF2-40B4-BE49-F238E27FC236}">
                <a16:creationId xmlns:a16="http://schemas.microsoft.com/office/drawing/2014/main" id="{F84C8060-69AA-3EEE-75C2-EF22793CCE2A}"/>
              </a:ext>
            </a:extLst>
          </p:cNvPr>
          <p:cNvCxnSpPr/>
          <p:nvPr/>
        </p:nvCxnSpPr>
        <p:spPr>
          <a:xfrm flipH="1" flipV="1">
            <a:off x="6187440" y="3488385"/>
            <a:ext cx="2570480" cy="258034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0" name="TextBox 19">
            <a:extLst>
              <a:ext uri="{FF2B5EF4-FFF2-40B4-BE49-F238E27FC236}">
                <a16:creationId xmlns:a16="http://schemas.microsoft.com/office/drawing/2014/main" id="{B0D2F3D6-677A-0077-C4D4-94C0A4F3EA77}"/>
              </a:ext>
            </a:extLst>
          </p:cNvPr>
          <p:cNvSpPr txBox="1"/>
          <p:nvPr/>
        </p:nvSpPr>
        <p:spPr>
          <a:xfrm>
            <a:off x="4232584" y="1324241"/>
            <a:ext cx="6096000" cy="646331"/>
          </a:xfrm>
          <a:prstGeom prst="rect">
            <a:avLst/>
          </a:prstGeom>
          <a:noFill/>
        </p:spPr>
        <p:txBody>
          <a:bodyPr wrap="square">
            <a:spAutoFit/>
          </a:bodyPr>
          <a:lstStyle/>
          <a:p>
            <a:r>
              <a:rPr lang="en-US" sz="1800" dirty="0"/>
              <a:t>Exposure: 280081.130 </a:t>
            </a:r>
            <a:r>
              <a:rPr lang="en-US" sz="1800" b="0" i="0" dirty="0">
                <a:effectLst/>
                <a:latin typeface="-apple-system"/>
              </a:rPr>
              <a:t>µs    </a:t>
            </a:r>
          </a:p>
          <a:p>
            <a:r>
              <a:rPr lang="en-US" sz="1800" b="0" i="0" dirty="0">
                <a:effectLst/>
                <a:latin typeface="-apple-system"/>
              </a:rPr>
              <a:t>Gain: 2.4dB</a:t>
            </a:r>
          </a:p>
        </p:txBody>
      </p:sp>
    </p:spTree>
    <p:extLst>
      <p:ext uri="{BB962C8B-B14F-4D97-AF65-F5344CB8AC3E}">
        <p14:creationId xmlns:p14="http://schemas.microsoft.com/office/powerpoint/2010/main" val="112441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TotalTime>
  <Words>499</Words>
  <Application>Microsoft Office PowerPoint</Application>
  <PresentationFormat>Widescreen</PresentationFormat>
  <Paragraphs>52</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-apple-system</vt:lpstr>
      <vt:lpstr>Arial</vt:lpstr>
      <vt:lpstr>Calibri</vt:lpstr>
      <vt:lpstr>Calibri Light</vt:lpstr>
      <vt:lpstr>Times New Roman</vt:lpstr>
      <vt:lpstr>Office Theme</vt:lpstr>
      <vt:lpstr>PowerPoint Presentation</vt:lpstr>
      <vt:lpstr>IR Imaging Setup Progress</vt:lpstr>
      <vt:lpstr>Zones in hardware setup</vt:lpstr>
      <vt:lpstr> Setup to prevent ambient light   </vt:lpstr>
      <vt:lpstr>PowerPoint Presentation</vt:lpstr>
      <vt:lpstr>NIR Captured Images – Phantom </vt:lpstr>
      <vt:lpstr>PowerPoint Presentation</vt:lpstr>
      <vt:lpstr>PowerPoint Presentation</vt:lpstr>
      <vt:lpstr>NIR Captured Images - Wrist</vt:lpstr>
      <vt:lpstr>fNIR System</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tejaswi dhandu</dc:creator>
  <cp:lastModifiedBy>Srinivas Rahul Sapireddy</cp:lastModifiedBy>
  <cp:revision>12</cp:revision>
  <dcterms:created xsi:type="dcterms:W3CDTF">2022-07-25T19:15:55Z</dcterms:created>
  <dcterms:modified xsi:type="dcterms:W3CDTF">2025-05-26T04:54:38Z</dcterms:modified>
</cp:coreProperties>
</file>